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4" r:id="rId1"/>
    <p:sldMasterId id="2147484176" r:id="rId2"/>
    <p:sldMasterId id="2147484272" r:id="rId3"/>
  </p:sldMasterIdLst>
  <p:notesMasterIdLst>
    <p:notesMasterId r:id="rId23"/>
  </p:notesMasterIdLst>
  <p:sldIdLst>
    <p:sldId id="256" r:id="rId4"/>
    <p:sldId id="261" r:id="rId5"/>
    <p:sldId id="262" r:id="rId6"/>
    <p:sldId id="258" r:id="rId7"/>
    <p:sldId id="263" r:id="rId8"/>
    <p:sldId id="259" r:id="rId9"/>
    <p:sldId id="260" r:id="rId10"/>
    <p:sldId id="265" r:id="rId11"/>
    <p:sldId id="264" r:id="rId12"/>
    <p:sldId id="266" r:id="rId13"/>
    <p:sldId id="268" r:id="rId14"/>
    <p:sldId id="269" r:id="rId15"/>
    <p:sldId id="267" r:id="rId16"/>
    <p:sldId id="270" r:id="rId17"/>
    <p:sldId id="271" r:id="rId18"/>
    <p:sldId id="272" r:id="rId19"/>
    <p:sldId id="273" r:id="rId20"/>
    <p:sldId id="275" r:id="rId21"/>
    <p:sldId id="274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463" autoAdjust="0"/>
  </p:normalViewPr>
  <p:slideViewPr>
    <p:cSldViewPr snapToGrid="0">
      <p:cViewPr varScale="1">
        <p:scale>
          <a:sx n="68" d="100"/>
          <a:sy n="68" d="100"/>
        </p:scale>
        <p:origin x="6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0C17EF-CE7F-4FE1-BF7C-F40735037007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FAF5C-072E-483D-ACA4-0A16B9564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587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学校官网 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代码 其中导入</a:t>
            </a:r>
            <a:r>
              <a:rPr lang="en-US" altLang="zh-CN" dirty="0" smtClean="0"/>
              <a:t>CSS</a:t>
            </a:r>
            <a:r>
              <a:rPr lang="zh-CN" altLang="en-US" dirty="0" smtClean="0"/>
              <a:t>的两行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FAF5C-072E-483D-ACA4-0A16B95642E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752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第多少步了不记得了</a:t>
            </a:r>
            <a:endParaRPr lang="en-US" altLang="zh-CN" dirty="0" smtClean="0"/>
          </a:p>
          <a:p>
            <a:r>
              <a:rPr lang="zh-CN" altLang="en-US" dirty="0" smtClean="0"/>
              <a:t>添加宽屏</a:t>
            </a:r>
            <a:r>
              <a:rPr lang="en-US" altLang="zh-CN" dirty="0" smtClean="0"/>
              <a:t>/</a:t>
            </a:r>
            <a:r>
              <a:rPr lang="zh-CN" altLang="en-US" dirty="0" smtClean="0"/>
              <a:t>窄屏幕的适配，将过宽的部分集中在屏幕中间显示</a:t>
            </a:r>
            <a:endParaRPr lang="en-US" altLang="zh-CN" dirty="0" smtClean="0"/>
          </a:p>
          <a:p>
            <a:r>
              <a:rPr lang="zh-CN" altLang="en-US" dirty="0" smtClean="0"/>
              <a:t>添加一个</a:t>
            </a:r>
            <a:r>
              <a:rPr lang="en-US" altLang="zh-CN" dirty="0" smtClean="0"/>
              <a:t>center</a:t>
            </a:r>
            <a:r>
              <a:rPr lang="zh-CN" altLang="en-US" dirty="0" smtClean="0"/>
              <a:t>类，设置</a:t>
            </a:r>
            <a:r>
              <a:rPr lang="en-US" altLang="zh-CN" dirty="0" smtClean="0"/>
              <a:t>margin:0 auto</a:t>
            </a:r>
            <a:r>
              <a:rPr lang="zh-CN" altLang="en-US" dirty="0" smtClean="0"/>
              <a:t>（</a:t>
            </a:r>
            <a:r>
              <a:rPr lang="en-US" altLang="zh-CN" dirty="0" smtClean="0"/>
              <a:t>margin</a:t>
            </a:r>
            <a:r>
              <a:rPr lang="zh-CN" altLang="en-US" dirty="0" smtClean="0"/>
              <a:t>是框外间隔，垂直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，水平</a:t>
            </a:r>
            <a:r>
              <a:rPr lang="en-US" altLang="zh-CN" dirty="0" smtClean="0"/>
              <a:t>auto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auto</a:t>
            </a:r>
            <a:r>
              <a:rPr lang="zh-CN" altLang="en-US" dirty="0" smtClean="0"/>
              <a:t>就是左右等宽，达到元素居中的效果）</a:t>
            </a:r>
            <a:endParaRPr lang="en-US" altLang="zh-CN" dirty="0" smtClean="0"/>
          </a:p>
          <a:p>
            <a:r>
              <a:rPr lang="en-US" altLang="zh-CN" dirty="0" smtClean="0"/>
              <a:t>CSS</a:t>
            </a:r>
            <a:r>
              <a:rPr lang="zh-CN" altLang="en-US" dirty="0" smtClean="0"/>
              <a:t>类选择器</a:t>
            </a:r>
            <a:r>
              <a:rPr lang="en-US" altLang="zh-CN" dirty="0" smtClean="0"/>
              <a:t>.center</a:t>
            </a:r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top</a:t>
            </a:r>
            <a:r>
              <a:rPr lang="zh-CN" altLang="en-US" dirty="0" smtClean="0"/>
              <a:t>和</a:t>
            </a:r>
            <a:r>
              <a:rPr lang="en-US" altLang="zh-CN" dirty="0" smtClean="0"/>
              <a:t>menu</a:t>
            </a:r>
            <a:r>
              <a:rPr lang="zh-CN" altLang="en-US" dirty="0" smtClean="0"/>
              <a:t>里多次使用此类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FAF5C-072E-483D-ACA4-0A16B95642E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825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然后是网页主体部分，先在主体中加入一个刚刚的</a:t>
            </a:r>
            <a:r>
              <a:rPr lang="en-US" altLang="zh-CN" dirty="0" smtClean="0"/>
              <a:t>center</a:t>
            </a:r>
            <a:r>
              <a:rPr lang="zh-CN" altLang="en-US" dirty="0" smtClean="0"/>
              <a:t>类</a:t>
            </a:r>
            <a:endParaRPr lang="en-US" altLang="zh-CN" dirty="0" smtClean="0"/>
          </a:p>
          <a:p>
            <a:r>
              <a:rPr lang="zh-CN" altLang="en-US" dirty="0" smtClean="0"/>
              <a:t>然后分为上下两部分（</a:t>
            </a:r>
            <a:r>
              <a:rPr lang="en-US" altLang="zh-CN" dirty="0" smtClean="0"/>
              <a:t>section1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section2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再把</a:t>
            </a:r>
            <a:r>
              <a:rPr lang="en-US" altLang="zh-CN" dirty="0" smtClean="0"/>
              <a:t>section2</a:t>
            </a:r>
            <a:r>
              <a:rPr lang="zh-CN" altLang="en-US" dirty="0" smtClean="0"/>
              <a:t>分为左右两部分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FAF5C-072E-483D-ACA4-0A16B95642E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547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这是主体部分的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代码，同样为了演示添加了边框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FAF5C-072E-483D-ACA4-0A16B95642E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155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给</a:t>
            </a:r>
            <a:r>
              <a:rPr lang="en-US" altLang="zh-CN" dirty="0" err="1" smtClean="0"/>
              <a:t>div#header</a:t>
            </a:r>
            <a:r>
              <a:rPr lang="zh-CN" altLang="en-US" dirty="0" smtClean="0"/>
              <a:t>添加背景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无需改变，直接通过元素选择器改样式）</a:t>
            </a:r>
            <a:endParaRPr lang="en-US" altLang="zh-CN" dirty="0" smtClean="0"/>
          </a:p>
          <a:p>
            <a:r>
              <a:rPr lang="en-US" altLang="zh-CN" dirty="0" smtClean="0"/>
              <a:t>background-image</a:t>
            </a:r>
            <a:r>
              <a:rPr lang="zh-CN" altLang="en-US" dirty="0" smtClean="0"/>
              <a:t>选择图片源</a:t>
            </a:r>
            <a:endParaRPr lang="en-US" altLang="zh-CN" dirty="0" smtClean="0"/>
          </a:p>
          <a:p>
            <a:r>
              <a:rPr lang="en-US" altLang="zh-CN" dirty="0" smtClean="0"/>
              <a:t>background-repeat</a:t>
            </a:r>
            <a:r>
              <a:rPr lang="zh-CN" altLang="en-US" dirty="0" smtClean="0"/>
              <a:t>让图片作为背景不重复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FAF5C-072E-483D-ACA4-0A16B95642E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140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然后添加一些主体部分的元素，修改一些细节方面的样式，网页雏形就完成了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FAF5C-072E-483D-ACA4-0A16B95642E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337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把刚刚的两行删掉之后的对比</a:t>
            </a:r>
            <a:endParaRPr lang="en-US" altLang="zh-CN" dirty="0" smtClean="0"/>
          </a:p>
          <a:p>
            <a:r>
              <a:rPr lang="zh-CN" altLang="en-US" dirty="0" smtClean="0"/>
              <a:t>导航栏是用列表实现的</a:t>
            </a:r>
            <a:endParaRPr lang="en-US" altLang="zh-CN" dirty="0" smtClean="0"/>
          </a:p>
          <a:p>
            <a:r>
              <a:rPr lang="zh-CN" altLang="en-US" dirty="0" smtClean="0"/>
              <a:t>公告和新闻也是列表</a:t>
            </a:r>
            <a:endParaRPr lang="en-US" altLang="zh-CN" dirty="0" smtClean="0"/>
          </a:p>
          <a:p>
            <a:r>
              <a:rPr lang="zh-CN" altLang="en-US" dirty="0" smtClean="0"/>
              <a:t>中间是用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切换的五张图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FAF5C-072E-483D-ACA4-0A16B95642E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575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容器就是用来分隔的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FAF5C-072E-483D-ACA4-0A16B95642E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060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这是学校图书馆网站</a:t>
            </a:r>
            <a:endParaRPr lang="en-US" altLang="zh-CN" dirty="0" smtClean="0"/>
          </a:p>
          <a:p>
            <a:r>
              <a:rPr lang="zh-CN" altLang="en-US" dirty="0" smtClean="0"/>
              <a:t>我们要做个差不多的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FAF5C-072E-483D-ACA4-0A16B95642E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302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界面布局设计：</a:t>
            </a:r>
            <a:endParaRPr lang="en-US" altLang="zh-CN" dirty="0" smtClean="0"/>
          </a:p>
          <a:p>
            <a:r>
              <a:rPr lang="zh-CN" altLang="en-US" dirty="0" smtClean="0"/>
              <a:t>先分成</a:t>
            </a:r>
            <a:r>
              <a:rPr lang="en-US" altLang="zh-CN" dirty="0" smtClean="0"/>
              <a:t>header/section/footer</a:t>
            </a:r>
            <a:r>
              <a:rPr lang="zh-CN" altLang="en-US" dirty="0" smtClean="0"/>
              <a:t>三部分</a:t>
            </a:r>
            <a:endParaRPr lang="en-US" altLang="zh-CN" dirty="0" smtClean="0"/>
          </a:p>
          <a:p>
            <a:r>
              <a:rPr lang="zh-CN" altLang="en-US" dirty="0" smtClean="0"/>
              <a:t>再把</a:t>
            </a:r>
            <a:r>
              <a:rPr lang="en-US" altLang="zh-CN" dirty="0" smtClean="0"/>
              <a:t>header</a:t>
            </a:r>
            <a:r>
              <a:rPr lang="zh-CN" altLang="en-US" dirty="0" smtClean="0"/>
              <a:t>分成三部分（时间</a:t>
            </a:r>
            <a:r>
              <a:rPr lang="en-US" altLang="zh-CN" dirty="0" smtClean="0"/>
              <a:t>+</a:t>
            </a:r>
            <a:r>
              <a:rPr lang="zh-CN" altLang="en-US" dirty="0" smtClean="0"/>
              <a:t>登录、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标题图片、导航栏），然后</a:t>
            </a:r>
            <a:r>
              <a:rPr lang="en-US" altLang="zh-CN" dirty="0" smtClean="0"/>
              <a:t>footer</a:t>
            </a:r>
            <a:r>
              <a:rPr lang="zh-CN" altLang="en-US" dirty="0" smtClean="0"/>
              <a:t>里加入</a:t>
            </a:r>
            <a:endParaRPr lang="en-US" altLang="zh-CN" dirty="0" smtClean="0"/>
          </a:p>
          <a:p>
            <a:r>
              <a:rPr lang="zh-CN" altLang="en-US" dirty="0" smtClean="0"/>
              <a:t>主体部分加上搜索框、新闻公告、热门图书列表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FAF5C-072E-483D-ACA4-0A16B95642E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303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蓝色代码是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，黄色是</a:t>
            </a:r>
            <a:r>
              <a:rPr lang="en-US" altLang="zh-CN" dirty="0" smtClean="0"/>
              <a:t>CSS</a:t>
            </a:r>
            <a:r>
              <a:rPr lang="zh-CN" altLang="en-US" dirty="0" smtClean="0"/>
              <a:t>，下同</a:t>
            </a:r>
            <a:endParaRPr lang="en-US" altLang="zh-CN" dirty="0" smtClean="0"/>
          </a:p>
          <a:p>
            <a:r>
              <a:rPr lang="zh-CN" altLang="en-US" dirty="0" smtClean="0"/>
              <a:t>分三部分的代码：</a:t>
            </a:r>
            <a:endParaRPr lang="en-US" altLang="zh-CN" dirty="0" smtClean="0"/>
          </a:p>
          <a:p>
            <a:r>
              <a:rPr lang="en-US" altLang="zh-CN" dirty="0" smtClean="0"/>
              <a:t>header/section/footer</a:t>
            </a:r>
            <a:r>
              <a:rPr lang="zh-CN" altLang="en-US" dirty="0" smtClean="0"/>
              <a:t>这三个元素没什么特别的意思，就是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个语义元素</a:t>
            </a:r>
            <a:endParaRPr lang="en-US" altLang="zh-CN" dirty="0" smtClean="0"/>
          </a:p>
          <a:p>
            <a:r>
              <a:rPr lang="zh-CN" altLang="en-US" dirty="0" smtClean="0"/>
              <a:t>用</a:t>
            </a:r>
            <a:r>
              <a:rPr lang="en-US" altLang="zh-CN" dirty="0" smtClean="0"/>
              <a:t>CSS</a:t>
            </a:r>
            <a:r>
              <a:rPr lang="zh-CN" altLang="en-US" dirty="0" smtClean="0"/>
              <a:t>的元素选择器给三个元素设置高度和边框（不然看不见）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FAF5C-072E-483D-ACA4-0A16B95642E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387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第二步，将</a:t>
            </a:r>
            <a:r>
              <a:rPr lang="en-US" altLang="zh-CN" dirty="0" smtClean="0"/>
              <a:t>header</a:t>
            </a:r>
            <a:r>
              <a:rPr lang="zh-CN" altLang="en-US" dirty="0" smtClean="0"/>
              <a:t>元素分为三个</a:t>
            </a:r>
            <a:r>
              <a:rPr lang="en-US" altLang="zh-CN" dirty="0" smtClean="0"/>
              <a:t>div</a:t>
            </a:r>
            <a:r>
              <a:rPr lang="zh-CN" altLang="en-US" dirty="0" smtClean="0"/>
              <a:t>，分别取不同的</a:t>
            </a:r>
            <a:r>
              <a:rPr lang="en-US" altLang="zh-CN" dirty="0" smtClean="0"/>
              <a:t>id</a:t>
            </a:r>
          </a:p>
          <a:p>
            <a:r>
              <a:rPr lang="zh-CN" altLang="en-US" dirty="0" smtClean="0"/>
              <a:t>用</a:t>
            </a:r>
            <a:r>
              <a:rPr lang="en-US" altLang="zh-CN" dirty="0" smtClean="0"/>
              <a:t>CSS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id</a:t>
            </a:r>
            <a:r>
              <a:rPr lang="zh-CN" altLang="en-US" dirty="0" smtClean="0"/>
              <a:t>选择器给三个</a:t>
            </a:r>
            <a:r>
              <a:rPr lang="en-US" altLang="zh-CN" dirty="0" smtClean="0"/>
              <a:t>div</a:t>
            </a:r>
            <a:r>
              <a:rPr lang="zh-CN" altLang="en-US" dirty="0" smtClean="0"/>
              <a:t>加上高度和背景色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FAF5C-072E-483D-ACA4-0A16B95642E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763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第三步是页面顶端的时间和登录按钮</a:t>
            </a:r>
            <a:endParaRPr lang="en-US" altLang="zh-CN" dirty="0" smtClean="0"/>
          </a:p>
          <a:p>
            <a:r>
              <a:rPr lang="zh-CN" altLang="en-US" dirty="0" smtClean="0"/>
              <a:t>分成左右两部分，加上</a:t>
            </a:r>
            <a:r>
              <a:rPr lang="en-US" altLang="zh-CN" dirty="0" smtClean="0"/>
              <a:t>float</a:t>
            </a:r>
            <a:r>
              <a:rPr lang="zh-CN" altLang="en-US" dirty="0" smtClean="0"/>
              <a:t>属性让两块显示在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FAF5C-072E-483D-ACA4-0A16B95642E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290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第四步导航栏</a:t>
            </a:r>
            <a:endParaRPr lang="en-US" altLang="zh-CN" dirty="0" smtClean="0"/>
          </a:p>
          <a:p>
            <a:r>
              <a:rPr lang="zh-CN" altLang="en-US" dirty="0" smtClean="0"/>
              <a:t>使用无序列表</a:t>
            </a:r>
            <a:r>
              <a:rPr lang="en-US" altLang="zh-CN" dirty="0" smtClean="0"/>
              <a:t>+CSS</a:t>
            </a:r>
            <a:r>
              <a:rPr lang="zh-CN" altLang="en-US" dirty="0" smtClean="0"/>
              <a:t>样式实现</a:t>
            </a:r>
            <a:endParaRPr lang="en-US" altLang="zh-CN" dirty="0" smtClean="0"/>
          </a:p>
          <a:p>
            <a:r>
              <a:rPr lang="zh-CN" altLang="en-US" dirty="0" smtClean="0"/>
              <a:t>将列表的</a:t>
            </a:r>
            <a:r>
              <a:rPr lang="en-US" altLang="zh-CN" dirty="0" smtClean="0"/>
              <a:t>display</a:t>
            </a:r>
            <a:r>
              <a:rPr lang="zh-CN" altLang="en-US" dirty="0" smtClean="0"/>
              <a:t>属性设置为</a:t>
            </a:r>
            <a:r>
              <a:rPr lang="en-US" altLang="zh-CN" dirty="0" smtClean="0"/>
              <a:t>table</a:t>
            </a:r>
            <a:r>
              <a:rPr lang="zh-CN" altLang="en-US" dirty="0" smtClean="0"/>
              <a:t>，宽度设满</a:t>
            </a:r>
            <a:endParaRPr lang="en-US" altLang="zh-CN" dirty="0" smtClean="0"/>
          </a:p>
          <a:p>
            <a:r>
              <a:rPr lang="zh-CN" altLang="en-US" dirty="0" smtClean="0"/>
              <a:t>列表项的</a:t>
            </a:r>
            <a:r>
              <a:rPr lang="en-US" altLang="zh-CN" dirty="0" smtClean="0"/>
              <a:t>display</a:t>
            </a:r>
            <a:r>
              <a:rPr lang="zh-CN" altLang="en-US" dirty="0" smtClean="0"/>
              <a:t>属性设置为</a:t>
            </a:r>
            <a:r>
              <a:rPr lang="en-US" altLang="zh-CN" dirty="0" smtClean="0"/>
              <a:t>table-cell</a:t>
            </a:r>
            <a:r>
              <a:rPr lang="zh-CN" altLang="en-US" dirty="0" smtClean="0"/>
              <a:t>，显示成表格的每一格并居中</a:t>
            </a:r>
            <a:endParaRPr lang="en-US" altLang="zh-CN" dirty="0" smtClean="0"/>
          </a:p>
          <a:p>
            <a:r>
              <a:rPr lang="zh-CN" altLang="en-US" dirty="0" smtClean="0"/>
              <a:t>将列表显示成导航栏的样式</a:t>
            </a:r>
            <a:endParaRPr lang="en-US" altLang="zh-CN" dirty="0" smtClean="0"/>
          </a:p>
          <a:p>
            <a:r>
              <a:rPr lang="zh-CN" altLang="en-US" dirty="0" smtClean="0"/>
              <a:t>（学校官网的导航栏就是这种方法）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FAF5C-072E-483D-ACA4-0A16B95642E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108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900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0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450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776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760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368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1437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030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7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635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697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0015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7816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4767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959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987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574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584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4369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1390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5848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229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1556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5175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4875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3318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592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155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0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12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906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067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11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16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  <p:sldLayoutId id="2147484084" r:id="rId10"/>
    <p:sldLayoutId id="214748408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930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2EBB9068-7CAF-418E-B02F-4819C0BCE3B8}" type="datetimeFigureOut">
              <a:rPr lang="zh-CN" altLang="en-US" smtClean="0"/>
              <a:t>2019/3/27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BBEB5E5-9D2E-44B7-A48E-EC794F9B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695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HTML</a:t>
            </a:r>
            <a:r>
              <a:rPr lang="zh-CN" altLang="en-US" dirty="0" smtClean="0"/>
              <a:t>与</a:t>
            </a:r>
            <a:r>
              <a:rPr lang="en-US" altLang="zh-CN" dirty="0" smtClean="0"/>
              <a:t>CSS</a:t>
            </a:r>
            <a:r>
              <a:rPr lang="zh-CN" altLang="en-US" dirty="0" smtClean="0"/>
              <a:t>的应用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61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40776" y="388077"/>
            <a:ext cx="7323993" cy="59951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40774" y="5715000"/>
            <a:ext cx="7323993" cy="66821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footer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2553569" y="2557469"/>
            <a:ext cx="4143834" cy="267550"/>
            <a:chOff x="2470639" y="2952749"/>
            <a:chExt cx="3812931" cy="246185"/>
          </a:xfrm>
        </p:grpSpPr>
        <p:sp>
          <p:nvSpPr>
            <p:cNvPr id="16" name="矩形 15"/>
            <p:cNvSpPr/>
            <p:nvPr/>
          </p:nvSpPr>
          <p:spPr>
            <a:xfrm>
              <a:off x="2470639" y="2952749"/>
              <a:ext cx="3130062" cy="24618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600700" y="2952749"/>
              <a:ext cx="682870" cy="24618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/>
                <a:t>搜索</a:t>
              </a:r>
              <a:endParaRPr lang="zh-CN" altLang="en-US" sz="1400" dirty="0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003182" y="3572850"/>
            <a:ext cx="262230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新闻公告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 smtClean="0"/>
              <a:t>xxxxxxxxxxxxxxxxx</a:t>
            </a:r>
            <a:endParaRPr lang="en-US" altLang="zh-C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/>
              <a:t>xxxxxxxxxxxxxxxxx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 smtClean="0"/>
              <a:t>xxxxxxxxxxxxxxxxx</a:t>
            </a:r>
            <a:endParaRPr lang="en-US" altLang="zh-C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/>
              <a:t>xxxxxxxxxxxxxxxxx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/>
              <a:t>xxxxxxxxxxxxxxxxx</a:t>
            </a:r>
            <a:endParaRPr lang="zh-CN" altLang="en-US" sz="1200" dirty="0"/>
          </a:p>
          <a:p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940773" y="388077"/>
            <a:ext cx="7323993" cy="14758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header</a:t>
            </a:r>
            <a:endParaRPr lang="zh-CN" altLang="en-US" sz="2400" dirty="0"/>
          </a:p>
        </p:txBody>
      </p:sp>
      <p:grpSp>
        <p:nvGrpSpPr>
          <p:cNvPr id="26" name="组合 25"/>
          <p:cNvGrpSpPr/>
          <p:nvPr/>
        </p:nvGrpSpPr>
        <p:grpSpPr>
          <a:xfrm>
            <a:off x="940774" y="388077"/>
            <a:ext cx="7323993" cy="294792"/>
            <a:chOff x="940774" y="388077"/>
            <a:chExt cx="7323993" cy="294792"/>
          </a:xfrm>
        </p:grpSpPr>
        <p:sp>
          <p:nvSpPr>
            <p:cNvPr id="6" name="矩形 5"/>
            <p:cNvSpPr/>
            <p:nvPr/>
          </p:nvSpPr>
          <p:spPr>
            <a:xfrm>
              <a:off x="940774" y="388077"/>
              <a:ext cx="7323993" cy="29479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2019/3/26	20:40:36					</a:t>
              </a:r>
              <a:endPara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359159" y="405870"/>
              <a:ext cx="9056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登录</a:t>
              </a:r>
              <a:r>
                <a:rPr lang="en-US" altLang="zh-CN" sz="12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 </a:t>
              </a:r>
              <a:r>
                <a:rPr lang="zh-CN" altLang="en-US" sz="1200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注册</a:t>
              </a:r>
              <a:endParaRPr lang="zh-CN" altLang="en-US" sz="1200" dirty="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40773" y="682869"/>
            <a:ext cx="7323993" cy="886308"/>
            <a:chOff x="940773" y="682869"/>
            <a:chExt cx="7323993" cy="886308"/>
          </a:xfrm>
        </p:grpSpPr>
        <p:sp>
          <p:nvSpPr>
            <p:cNvPr id="7" name="矩形 6"/>
            <p:cNvSpPr/>
            <p:nvPr/>
          </p:nvSpPr>
          <p:spPr>
            <a:xfrm>
              <a:off x="940773" y="682869"/>
              <a:ext cx="7323993" cy="8863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2400" dirty="0"/>
                <a:t>	</a:t>
              </a:r>
              <a:r>
                <a:rPr lang="en-US" altLang="zh-CN" sz="2400" dirty="0" smtClean="0"/>
                <a:t>XX</a:t>
              </a:r>
              <a:r>
                <a:rPr lang="zh-CN" altLang="en-US" sz="2400" dirty="0" smtClean="0"/>
                <a:t>图书馆</a:t>
              </a:r>
              <a:r>
                <a:rPr lang="en-US" altLang="zh-CN" sz="2400" dirty="0" smtClean="0"/>
                <a:t>				</a:t>
              </a:r>
              <a:r>
                <a:rPr lang="zh-CN" altLang="en-US" sz="1600" dirty="0" smtClean="0"/>
                <a:t>（背景图片）</a:t>
              </a:r>
              <a:endParaRPr lang="zh-CN" altLang="en-US" sz="2400" dirty="0"/>
            </a:p>
          </p:txBody>
        </p:sp>
        <p:sp>
          <p:nvSpPr>
            <p:cNvPr id="10" name="横卷形 9"/>
            <p:cNvSpPr/>
            <p:nvPr/>
          </p:nvSpPr>
          <p:spPr>
            <a:xfrm>
              <a:off x="1090241" y="783123"/>
              <a:ext cx="800103" cy="685800"/>
            </a:xfrm>
            <a:prstGeom prst="horizontalScroll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Logo</a:t>
              </a:r>
              <a:endParaRPr lang="zh-CN" altLang="en-US" dirty="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40774" y="1569177"/>
            <a:ext cx="7323993" cy="294792"/>
            <a:chOff x="940774" y="1569177"/>
            <a:chExt cx="7323993" cy="294792"/>
          </a:xfrm>
        </p:grpSpPr>
        <p:sp>
          <p:nvSpPr>
            <p:cNvPr id="5" name="矩形 4"/>
            <p:cNvSpPr/>
            <p:nvPr/>
          </p:nvSpPr>
          <p:spPr>
            <a:xfrm>
              <a:off x="940774" y="1569177"/>
              <a:ext cx="7323993" cy="29479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891807" y="1569177"/>
              <a:ext cx="682870" cy="29479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导航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3087928" y="1569177"/>
              <a:ext cx="682870" cy="29479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导航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4284049" y="1569177"/>
              <a:ext cx="682870" cy="29479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导航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5480169" y="1569177"/>
              <a:ext cx="682870" cy="29479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导航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6676289" y="1569177"/>
              <a:ext cx="682870" cy="29479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导航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42234" y="5718538"/>
            <a:ext cx="7323993" cy="668215"/>
            <a:chOff x="942234" y="5718538"/>
            <a:chExt cx="7323993" cy="668215"/>
          </a:xfrm>
        </p:grpSpPr>
        <p:sp>
          <p:nvSpPr>
            <p:cNvPr id="29" name="矩形 28"/>
            <p:cNvSpPr/>
            <p:nvPr/>
          </p:nvSpPr>
          <p:spPr>
            <a:xfrm>
              <a:off x="942234" y="5718538"/>
              <a:ext cx="7323993" cy="6682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solidFill>
                    <a:schemeClr val="bg2"/>
                  </a:solidFill>
                </a:rPr>
                <a:t>xxx </a:t>
              </a:r>
              <a:r>
                <a:rPr lang="en-US" altLang="zh-CN" sz="1000" dirty="0" err="1" smtClean="0">
                  <a:solidFill>
                    <a:schemeClr val="bg2"/>
                  </a:solidFill>
                </a:rPr>
                <a:t>xxx</a:t>
              </a:r>
              <a:r>
                <a:rPr lang="en-US" altLang="zh-CN" sz="1000" dirty="0" smtClean="0">
                  <a:solidFill>
                    <a:schemeClr val="bg2"/>
                  </a:solidFill>
                </a:rPr>
                <a:t> </a:t>
              </a:r>
              <a:r>
                <a:rPr lang="en-US" altLang="zh-CN" sz="1000" dirty="0" err="1" smtClean="0">
                  <a:solidFill>
                    <a:schemeClr val="bg2"/>
                  </a:solidFill>
                </a:rPr>
                <a:t>xxx</a:t>
              </a:r>
              <a:r>
                <a:rPr lang="en-US" altLang="zh-CN" sz="1000" dirty="0" smtClean="0">
                  <a:solidFill>
                    <a:schemeClr val="bg2"/>
                  </a:solidFill>
                </a:rPr>
                <a:t> </a:t>
              </a:r>
              <a:r>
                <a:rPr lang="en-US" altLang="zh-CN" sz="1000" dirty="0" err="1" smtClean="0">
                  <a:solidFill>
                    <a:schemeClr val="bg2"/>
                  </a:solidFill>
                </a:rPr>
                <a:t>xxxxxx</a:t>
              </a:r>
              <a:endParaRPr lang="en-US" altLang="zh-CN" sz="1000" dirty="0" smtClean="0">
                <a:solidFill>
                  <a:schemeClr val="bg2"/>
                </a:solidFill>
              </a:endParaRPr>
            </a:p>
            <a:p>
              <a:r>
                <a:rPr lang="en-US" altLang="zh-CN" sz="1000" dirty="0" smtClean="0">
                  <a:solidFill>
                    <a:schemeClr val="bg2"/>
                  </a:solidFill>
                </a:rPr>
                <a:t>xxx </a:t>
              </a:r>
              <a:r>
                <a:rPr lang="en-US" altLang="zh-CN" sz="1000" dirty="0" err="1" smtClean="0">
                  <a:solidFill>
                    <a:schemeClr val="bg2"/>
                  </a:solidFill>
                </a:rPr>
                <a:t>xxx</a:t>
              </a:r>
              <a:r>
                <a:rPr lang="en-US" altLang="zh-CN" sz="1000" dirty="0" smtClean="0">
                  <a:solidFill>
                    <a:schemeClr val="bg2"/>
                  </a:solidFill>
                </a:rPr>
                <a:t> </a:t>
              </a:r>
              <a:r>
                <a:rPr lang="en-US" altLang="zh-CN" sz="1000" dirty="0" err="1" smtClean="0">
                  <a:solidFill>
                    <a:schemeClr val="bg2"/>
                  </a:solidFill>
                </a:rPr>
                <a:t>xxx</a:t>
              </a:r>
              <a:r>
                <a:rPr lang="en-US" altLang="zh-CN" sz="1000" dirty="0" smtClean="0">
                  <a:solidFill>
                    <a:schemeClr val="bg2"/>
                  </a:solidFill>
                </a:rPr>
                <a:t> </a:t>
              </a:r>
              <a:r>
                <a:rPr lang="en-US" altLang="zh-CN" sz="1000" dirty="0" err="1" smtClean="0">
                  <a:solidFill>
                    <a:schemeClr val="bg2"/>
                  </a:solidFill>
                </a:rPr>
                <a:t>xxxxx</a:t>
              </a:r>
              <a:endParaRPr lang="zh-CN" altLang="en-US" sz="1000" dirty="0">
                <a:solidFill>
                  <a:schemeClr val="bg2"/>
                </a:solidFill>
              </a:endParaRPr>
            </a:p>
            <a:p>
              <a:r>
                <a:rPr lang="en-US" altLang="zh-CN" sz="1000" dirty="0">
                  <a:solidFill>
                    <a:schemeClr val="bg2"/>
                  </a:solidFill>
                </a:rPr>
                <a:t>xxx </a:t>
              </a:r>
              <a:r>
                <a:rPr lang="en-US" altLang="zh-CN" sz="1000" dirty="0" err="1" smtClean="0">
                  <a:solidFill>
                    <a:schemeClr val="bg2"/>
                  </a:solidFill>
                </a:rPr>
                <a:t>xxx</a:t>
              </a:r>
              <a:r>
                <a:rPr lang="en-US" altLang="zh-CN" sz="1000" dirty="0" smtClean="0">
                  <a:solidFill>
                    <a:schemeClr val="bg2"/>
                  </a:solidFill>
                </a:rPr>
                <a:t> </a:t>
              </a:r>
              <a:r>
                <a:rPr lang="en-US" altLang="zh-CN" sz="1000" dirty="0" err="1" smtClean="0">
                  <a:solidFill>
                    <a:schemeClr val="bg2"/>
                  </a:solidFill>
                </a:rPr>
                <a:t>xxx</a:t>
              </a:r>
              <a:r>
                <a:rPr lang="en-US" altLang="zh-CN" sz="1000" dirty="0" smtClean="0">
                  <a:solidFill>
                    <a:schemeClr val="bg2"/>
                  </a:solidFill>
                </a:rPr>
                <a:t> </a:t>
              </a:r>
              <a:r>
                <a:rPr lang="en-US" altLang="zh-CN" sz="1000" dirty="0" err="1" smtClean="0">
                  <a:solidFill>
                    <a:schemeClr val="bg2"/>
                  </a:solidFill>
                </a:rPr>
                <a:t>xxx</a:t>
              </a:r>
              <a:endParaRPr lang="en-US" altLang="zh-CN" sz="1000" dirty="0" smtClean="0">
                <a:solidFill>
                  <a:schemeClr val="bg2"/>
                </a:solidFill>
              </a:endParaRPr>
            </a:p>
            <a:p>
              <a:r>
                <a:rPr lang="en-US" altLang="zh-CN" sz="1000" dirty="0">
                  <a:solidFill>
                    <a:schemeClr val="bg2"/>
                  </a:solidFill>
                </a:rPr>
                <a:t>xxx </a:t>
              </a:r>
              <a:r>
                <a:rPr lang="en-US" altLang="zh-CN" sz="1000" dirty="0" err="1">
                  <a:solidFill>
                    <a:schemeClr val="bg2"/>
                  </a:solidFill>
                </a:rPr>
                <a:t>xxx</a:t>
              </a:r>
              <a:r>
                <a:rPr lang="en-US" altLang="zh-CN" sz="1000" dirty="0">
                  <a:solidFill>
                    <a:schemeClr val="bg2"/>
                  </a:solidFill>
                </a:rPr>
                <a:t> </a:t>
              </a:r>
              <a:r>
                <a:rPr lang="en-US" altLang="zh-CN" sz="1000" dirty="0" err="1">
                  <a:solidFill>
                    <a:schemeClr val="bg2"/>
                  </a:solidFill>
                </a:rPr>
                <a:t>xxx</a:t>
              </a:r>
              <a:r>
                <a:rPr lang="en-US" altLang="zh-CN" sz="1000" dirty="0">
                  <a:solidFill>
                    <a:schemeClr val="bg2"/>
                  </a:solidFill>
                </a:rPr>
                <a:t> </a:t>
              </a:r>
              <a:r>
                <a:rPr lang="en-US" altLang="zh-CN" sz="1000" dirty="0" err="1" smtClean="0">
                  <a:solidFill>
                    <a:schemeClr val="bg2"/>
                  </a:solidFill>
                </a:rPr>
                <a:t>xxx</a:t>
              </a:r>
              <a:endParaRPr lang="zh-CN" altLang="en-US" sz="1000" dirty="0">
                <a:solidFill>
                  <a:schemeClr val="bg2"/>
                </a:solidFill>
              </a:endParaRPr>
            </a:p>
          </p:txBody>
        </p:sp>
        <p:sp>
          <p:nvSpPr>
            <p:cNvPr id="30" name="横卷形 29"/>
            <p:cNvSpPr/>
            <p:nvPr/>
          </p:nvSpPr>
          <p:spPr>
            <a:xfrm>
              <a:off x="7565594" y="5772149"/>
              <a:ext cx="492736" cy="553915"/>
            </a:xfrm>
            <a:prstGeom prst="horizontalScroll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/>
                <a:t>QR</a:t>
              </a:r>
              <a:endParaRPr lang="zh-CN" altLang="en-US" sz="1200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055043" y="3569594"/>
            <a:ext cx="2166191" cy="1140034"/>
            <a:chOff x="5055043" y="3569594"/>
            <a:chExt cx="2166191" cy="1140034"/>
          </a:xfrm>
        </p:grpSpPr>
        <p:sp>
          <p:nvSpPr>
            <p:cNvPr id="2" name="矩形 1"/>
            <p:cNvSpPr/>
            <p:nvPr/>
          </p:nvSpPr>
          <p:spPr>
            <a:xfrm>
              <a:off x="5055043" y="3569594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/>
                <a:t>热门图书</a:t>
              </a:r>
              <a:endParaRPr lang="en-US" altLang="zh-CN" dirty="0"/>
            </a:p>
          </p:txBody>
        </p:sp>
        <p:sp>
          <p:nvSpPr>
            <p:cNvPr id="3" name="圆角矩形 2"/>
            <p:cNvSpPr/>
            <p:nvPr/>
          </p:nvSpPr>
          <p:spPr>
            <a:xfrm>
              <a:off x="5325409" y="3974954"/>
              <a:ext cx="544945" cy="734674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5991041" y="3968019"/>
              <a:ext cx="544945" cy="734674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6676289" y="3968019"/>
              <a:ext cx="544945" cy="734674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230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664513" y="4028775"/>
            <a:ext cx="3912487" cy="1477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&lt;body&gt;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header&gt;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header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&lt;/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header&gt;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section&gt;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section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&lt;/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section&gt;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footer&gt;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footer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&lt;/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footer&gt;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&lt;/body&gt;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881999" y="5611448"/>
            <a:ext cx="5477517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header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 { </a:t>
            </a:r>
            <a:r>
              <a:rPr lang="en-US" altLang="zh-CN" dirty="0" smtClean="0">
                <a:solidFill>
                  <a:srgbClr val="FF0000"/>
                </a:solidFill>
                <a:latin typeface="Ubuntu Mono" panose="020B0509030602030204" pitchFamily="49" charset="0"/>
              </a:rPr>
              <a:t>height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9885A"/>
                </a:solidFill>
                <a:latin typeface="Ubuntu Mono" panose="020B0509030602030204" pitchFamily="49" charset="0"/>
              </a:rPr>
              <a:t>142px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; </a:t>
            </a:r>
            <a:r>
              <a:rPr lang="en-US" altLang="zh-CN" dirty="0" smtClean="0">
                <a:solidFill>
                  <a:srgbClr val="FF0000"/>
                </a:solidFill>
                <a:latin typeface="Ubuntu Mono" panose="020B0509030602030204" pitchFamily="49" charset="0"/>
              </a:rPr>
              <a:t>border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9885A"/>
                </a:solidFill>
                <a:latin typeface="Ubuntu Mono" panose="020B0509030602030204" pitchFamily="49" charset="0"/>
              </a:rPr>
              <a:t>1px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 smtClean="0">
                <a:solidFill>
                  <a:srgbClr val="0451A5"/>
                </a:solidFill>
                <a:latin typeface="Ubuntu Mono" panose="020B0509030602030204" pitchFamily="49" charset="0"/>
              </a:rPr>
              <a:t>dotted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; }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/>
            </a:r>
            <a:b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</a:b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section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{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height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 smtClean="0">
                <a:solidFill>
                  <a:srgbClr val="09885A"/>
                </a:solidFill>
                <a:latin typeface="Ubuntu Mono" panose="020B0509030602030204" pitchFamily="49" charset="0"/>
              </a:rPr>
              <a:t>478px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;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border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9885A"/>
                </a:solidFill>
                <a:latin typeface="Ubuntu Mono" panose="020B0509030602030204" pitchFamily="49" charset="0"/>
              </a:rPr>
              <a:t>1px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>
                <a:solidFill>
                  <a:srgbClr val="0451A5"/>
                </a:solidFill>
                <a:latin typeface="Ubuntu Mono" panose="020B0509030602030204" pitchFamily="49" charset="0"/>
              </a:rPr>
              <a:t>dotted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; }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/>
            </a:r>
            <a:b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</a:b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footer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 {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height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9885A"/>
                </a:solidFill>
                <a:latin typeface="Ubuntu Mono" panose="020B0509030602030204" pitchFamily="49" charset="0"/>
              </a:rPr>
              <a:t>96px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;  </a:t>
            </a:r>
            <a:r>
              <a:rPr lang="en-US" altLang="zh-CN" dirty="0" smtClean="0">
                <a:solidFill>
                  <a:srgbClr val="FF0000"/>
                </a:solidFill>
                <a:latin typeface="Ubuntu Mono" panose="020B0509030602030204" pitchFamily="49" charset="0"/>
              </a:rPr>
              <a:t>border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9885A"/>
                </a:solidFill>
                <a:latin typeface="Ubuntu Mono" panose="020B0509030602030204" pitchFamily="49" charset="0"/>
              </a:rPr>
              <a:t>1px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>
                <a:solidFill>
                  <a:srgbClr val="0451A5"/>
                </a:solidFill>
                <a:latin typeface="Ubuntu Mono" panose="020B0509030602030204" pitchFamily="49" charset="0"/>
              </a:rPr>
              <a:t>dotted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; }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98" y="323430"/>
            <a:ext cx="765872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98" y="323430"/>
            <a:ext cx="7658725" cy="360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97" y="323430"/>
            <a:ext cx="7658725" cy="3600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84454" y="4000391"/>
            <a:ext cx="3872610" cy="1477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&lt;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header&gt;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&lt;div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id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"top"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&gt;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#top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&lt;/div&gt;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&lt;div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id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"header"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&gt;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#header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&lt;/div&gt;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&lt;div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id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"menu"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&gt;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#menu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&lt;/div&gt;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&lt;/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header&gt;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40116" y="5554680"/>
            <a:ext cx="6761285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#top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   {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height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9885A"/>
                </a:solidFill>
                <a:latin typeface="Ubuntu Mono" panose="020B0509030602030204" pitchFamily="49" charset="0"/>
              </a:rPr>
              <a:t>24px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;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background-color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451A5"/>
                </a:solidFill>
                <a:latin typeface="Ubuntu Mono" panose="020B0509030602030204" pitchFamily="49" charset="0"/>
              </a:rPr>
              <a:t>skyblue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; }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/>
            </a:r>
            <a:b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</a:b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#header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{ </a:t>
            </a:r>
            <a:r>
              <a:rPr lang="en-US" altLang="zh-CN" dirty="0" smtClean="0">
                <a:solidFill>
                  <a:srgbClr val="FF0000"/>
                </a:solidFill>
                <a:latin typeface="Ubuntu Mono" panose="020B0509030602030204" pitchFamily="49" charset="0"/>
              </a:rPr>
              <a:t>height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9885A"/>
                </a:solidFill>
                <a:latin typeface="Ubuntu Mono" panose="020B0509030602030204" pitchFamily="49" charset="0"/>
              </a:rPr>
              <a:t>96px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; }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/>
            </a:r>
            <a:b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</a:b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#menu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  {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height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9885A"/>
                </a:solidFill>
                <a:latin typeface="Ubuntu Mono" panose="020B0509030602030204" pitchFamily="49" charset="0"/>
              </a:rPr>
              <a:t>24px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; 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background-color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451A5"/>
                </a:solidFill>
                <a:latin typeface="Ubuntu Mono" panose="020B0509030602030204" pitchFamily="49" charset="0"/>
              </a:rPr>
              <a:t>skyblue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; 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}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44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940772" y="684602"/>
            <a:ext cx="7323993" cy="294792"/>
            <a:chOff x="940774" y="388077"/>
            <a:chExt cx="7323993" cy="294792"/>
          </a:xfrm>
        </p:grpSpPr>
        <p:sp>
          <p:nvSpPr>
            <p:cNvPr id="20" name="矩形 19"/>
            <p:cNvSpPr/>
            <p:nvPr/>
          </p:nvSpPr>
          <p:spPr>
            <a:xfrm>
              <a:off x="940774" y="388077"/>
              <a:ext cx="7323993" cy="29479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2019/3/26	20:40:36					</a:t>
              </a:r>
              <a:endPara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359159" y="405870"/>
              <a:ext cx="9056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登录</a:t>
              </a:r>
              <a:r>
                <a:rPr lang="en-US" altLang="zh-CN" sz="12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 </a:t>
              </a:r>
              <a:r>
                <a:rPr lang="zh-CN" altLang="en-US" sz="1200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注册</a:t>
              </a:r>
              <a:endParaRPr lang="zh-CN" altLang="en-US" sz="1200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783327" y="1948053"/>
            <a:ext cx="5507093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&lt;div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id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"top"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&lt;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div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id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"top_left"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&gt;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2019/03/26 08:00:00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&lt;/div&gt;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&lt;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div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id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"top_right"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&gt;</a:t>
            </a:r>
            <a:r>
              <a:rPr lang="zh-CN" altLang="en-US" dirty="0">
                <a:solidFill>
                  <a:srgbClr val="000000"/>
                </a:solidFill>
                <a:latin typeface="Ubuntu Mono" panose="020B0509030602030204" pitchFamily="49" charset="0"/>
              </a:rPr>
              <a:t>登录 注册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&lt;/div&gt;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&lt;/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div&gt;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392905" y="1715707"/>
            <a:ext cx="1932503" cy="175432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#top_left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float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 smtClean="0">
                <a:solidFill>
                  <a:srgbClr val="0451A5"/>
                </a:solidFill>
                <a:latin typeface="Ubuntu Mono" panose="020B0509030602030204" pitchFamily="49" charset="0"/>
              </a:rPr>
              <a:t>left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}</a:t>
            </a:r>
          </a:p>
          <a:p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#top_right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float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451A5"/>
                </a:solidFill>
                <a:latin typeface="Ubuntu Mono" panose="020B0509030602030204" pitchFamily="49" charset="0"/>
              </a:rPr>
              <a:t>right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}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27" y="3973271"/>
            <a:ext cx="765872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0774" y="618918"/>
            <a:ext cx="7323993" cy="294792"/>
            <a:chOff x="940774" y="1569177"/>
            <a:chExt cx="7323993" cy="294792"/>
          </a:xfrm>
        </p:grpSpPr>
        <p:sp>
          <p:nvSpPr>
            <p:cNvPr id="3" name="矩形 2"/>
            <p:cNvSpPr/>
            <p:nvPr/>
          </p:nvSpPr>
          <p:spPr>
            <a:xfrm>
              <a:off x="940774" y="1569177"/>
              <a:ext cx="7323993" cy="29479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891807" y="1569177"/>
              <a:ext cx="682870" cy="29479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导航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3087928" y="1569177"/>
              <a:ext cx="682870" cy="29479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导航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4284049" y="1569177"/>
              <a:ext cx="682870" cy="29479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导航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5480169" y="1569177"/>
              <a:ext cx="682870" cy="29479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导航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6676289" y="1569177"/>
              <a:ext cx="682870" cy="29479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导航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762000" y="1623135"/>
            <a:ext cx="4518212" cy="258532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&lt;</a:t>
            </a:r>
            <a:r>
              <a:rPr lang="it-IT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div</a:t>
            </a:r>
            <a:r>
              <a:rPr lang="it-IT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id</a:t>
            </a:r>
            <a:r>
              <a:rPr lang="it-IT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it-IT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"menu"</a:t>
            </a:r>
            <a:r>
              <a:rPr lang="it-IT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&gt;</a:t>
            </a:r>
            <a:endParaRPr lang="it-IT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it-IT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&lt;</a:t>
            </a:r>
            <a:r>
              <a:rPr lang="it-IT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ul&gt;</a:t>
            </a:r>
            <a:endParaRPr lang="it-IT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  </a:t>
            </a:r>
            <a:r>
              <a:rPr lang="it-IT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&lt;</a:t>
            </a:r>
            <a:r>
              <a:rPr lang="it-IT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li&gt;&lt;a</a:t>
            </a:r>
            <a:r>
              <a:rPr lang="it-IT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href</a:t>
            </a:r>
            <a:r>
              <a:rPr lang="it-IT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it-IT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"nav1.html</a:t>
            </a:r>
            <a:r>
              <a:rPr lang="it-IT" altLang="zh-CN" dirty="0" smtClean="0">
                <a:solidFill>
                  <a:srgbClr val="0000FF"/>
                </a:solidFill>
                <a:latin typeface="Ubuntu Mono" panose="020B0509030602030204" pitchFamily="49" charset="0"/>
              </a:rPr>
              <a:t>"</a:t>
            </a:r>
            <a:r>
              <a:rPr lang="it-IT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&gt;&lt;/</a:t>
            </a:r>
            <a:r>
              <a:rPr lang="it-IT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a&gt;&lt;/li&gt;</a:t>
            </a:r>
            <a:endParaRPr lang="it-IT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  </a:t>
            </a:r>
            <a:r>
              <a:rPr lang="it-IT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&lt;li&gt;&lt;a</a:t>
            </a:r>
            <a:r>
              <a:rPr lang="it-IT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href</a:t>
            </a:r>
            <a:r>
              <a:rPr lang="it-IT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it-IT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"nav2.html"</a:t>
            </a:r>
            <a:r>
              <a:rPr lang="it-IT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&gt;&lt;/a&gt;&lt;/li&gt;</a:t>
            </a:r>
            <a:endParaRPr lang="it-IT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  </a:t>
            </a:r>
            <a:r>
              <a:rPr lang="it-IT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&lt;li&gt;&lt;a</a:t>
            </a:r>
            <a:r>
              <a:rPr lang="it-IT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href</a:t>
            </a:r>
            <a:r>
              <a:rPr lang="it-IT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it-IT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"nav3.html"</a:t>
            </a:r>
            <a:r>
              <a:rPr lang="it-IT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&gt;&lt;/a&gt;&lt;/li&gt;</a:t>
            </a:r>
            <a:endParaRPr lang="it-IT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  </a:t>
            </a:r>
            <a:r>
              <a:rPr lang="it-IT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&lt;li&gt;&lt;a</a:t>
            </a:r>
            <a:r>
              <a:rPr lang="it-IT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href</a:t>
            </a:r>
            <a:r>
              <a:rPr lang="it-IT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it-IT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"nav4.html"</a:t>
            </a:r>
            <a:r>
              <a:rPr lang="it-IT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&gt;&lt;/a&gt;&lt;/li&gt;</a:t>
            </a:r>
            <a:endParaRPr lang="it-IT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  </a:t>
            </a:r>
            <a:r>
              <a:rPr lang="it-IT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&lt;li&gt;&lt;a</a:t>
            </a:r>
            <a:r>
              <a:rPr lang="it-IT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href</a:t>
            </a:r>
            <a:r>
              <a:rPr lang="it-IT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it-IT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"nav5.html"</a:t>
            </a:r>
            <a:r>
              <a:rPr lang="it-IT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&gt;&lt;/a&gt;&lt;/li&gt;</a:t>
            </a:r>
            <a:endParaRPr lang="it-IT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it-IT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&lt;/</a:t>
            </a:r>
            <a:r>
              <a:rPr lang="it-IT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ul&gt;</a:t>
            </a:r>
            <a:endParaRPr lang="it-IT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&lt;/</a:t>
            </a:r>
            <a:r>
              <a:rPr lang="it-IT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div&gt;</a:t>
            </a:r>
            <a:endParaRPr lang="it-IT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18099" y="1623134"/>
            <a:ext cx="2799250" cy="258532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#menu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ul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width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9885A"/>
                </a:solidFill>
                <a:latin typeface="Ubuntu Mono" panose="020B0509030602030204" pitchFamily="49" charset="0"/>
              </a:rPr>
              <a:t>100%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display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451A5"/>
                </a:solidFill>
                <a:latin typeface="Ubuntu Mono" panose="020B0509030602030204" pitchFamily="49" charset="0"/>
              </a:rPr>
              <a:t>table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table-layout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451A5"/>
                </a:solidFill>
                <a:latin typeface="Ubuntu Mono" panose="020B0509030602030204" pitchFamily="49" charset="0"/>
              </a:rPr>
              <a:t>fixed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}</a:t>
            </a:r>
          </a:p>
          <a:p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#menu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li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display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451A5"/>
                </a:solidFill>
                <a:latin typeface="Ubuntu Mono" panose="020B0509030602030204" pitchFamily="49" charset="0"/>
              </a:rPr>
              <a:t>table-cell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text-align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451A5"/>
                </a:solidFill>
                <a:latin typeface="Ubuntu Mono" panose="020B0509030602030204" pitchFamily="49" charset="0"/>
              </a:rPr>
              <a:t>center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}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07" y="4572933"/>
            <a:ext cx="765872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8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60" y="594941"/>
            <a:ext cx="7570764" cy="36000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2549769" y="386862"/>
            <a:ext cx="0" cy="4176346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6597162" y="386862"/>
            <a:ext cx="0" cy="4176346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268916" y="4844452"/>
            <a:ext cx="2347546" cy="1548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.center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margin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9885A"/>
                </a:solidFill>
                <a:latin typeface="Ubuntu Mono" panose="020B0509030602030204" pitchFamily="49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>
                <a:solidFill>
                  <a:srgbClr val="0451A5"/>
                </a:solidFill>
                <a:latin typeface="Ubuntu Mono" panose="020B0509030602030204" pitchFamily="49" charset="0"/>
              </a:rPr>
              <a:t>auto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width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9885A"/>
                </a:solidFill>
                <a:latin typeface="Ubuntu Mono" panose="020B0509030602030204" pitchFamily="49" charset="0"/>
              </a:rPr>
              <a:t>1000px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height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9885A"/>
                </a:solidFill>
                <a:latin typeface="Ubuntu Mono" panose="020B0509030602030204" pitchFamily="49" charset="0"/>
              </a:rPr>
              <a:t>100%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}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98" y="594941"/>
            <a:ext cx="7658725" cy="36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99" y="594941"/>
            <a:ext cx="7658725" cy="360000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1972408" y="386862"/>
            <a:ext cx="0" cy="4176346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092461" y="386862"/>
            <a:ext cx="0" cy="4176346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57553" y="4844452"/>
            <a:ext cx="2807678" cy="154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&lt;div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id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"top"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&lt;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div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class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"center"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  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……</a:t>
            </a:r>
            <a:endParaRPr lang="en-US" altLang="zh-CN" dirty="0" smtClean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&lt;/div&gt;</a:t>
            </a:r>
            <a:endParaRPr lang="en-US" altLang="zh-CN" dirty="0" smtClean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&lt;/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div&gt;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65231" y="4844452"/>
            <a:ext cx="2883877" cy="154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&lt;div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id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"menu"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&lt;div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class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"center"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  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……</a:t>
            </a: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&lt;/div&gt;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&lt;/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div&gt;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634278" y="1297986"/>
            <a:ext cx="3630491" cy="2470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40775" y="1301644"/>
            <a:ext cx="3693503" cy="2466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940776" y="388077"/>
            <a:ext cx="7323993" cy="33801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562361" y="711085"/>
            <a:ext cx="4143834" cy="267550"/>
            <a:chOff x="2470639" y="2952749"/>
            <a:chExt cx="3812931" cy="246185"/>
          </a:xfrm>
        </p:grpSpPr>
        <p:sp>
          <p:nvSpPr>
            <p:cNvPr id="4" name="矩形 3"/>
            <p:cNvSpPr/>
            <p:nvPr/>
          </p:nvSpPr>
          <p:spPr>
            <a:xfrm>
              <a:off x="2470639" y="2952749"/>
              <a:ext cx="3130062" cy="24618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600700" y="2952749"/>
              <a:ext cx="682870" cy="24618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/>
                <a:t>搜索</a:t>
              </a:r>
              <a:endParaRPr lang="zh-CN" altLang="en-US" sz="1400" dirty="0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476374" y="1624651"/>
            <a:ext cx="262230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新闻公告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 smtClean="0"/>
              <a:t>xxxxxxxxxxxxxxxxx</a:t>
            </a:r>
            <a:endParaRPr lang="en-US" altLang="zh-C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/>
              <a:t>xxxxxxxxxxxxxxxxx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 smtClean="0"/>
              <a:t>xxxxxxxxxxxxxxxxx</a:t>
            </a:r>
            <a:endParaRPr lang="en-US" altLang="zh-C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/>
              <a:t>xxxxxxxxxxxxxxxxx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/>
              <a:t>xxxxxxxxxxxxxxxxx</a:t>
            </a:r>
            <a:endParaRPr lang="zh-CN" altLang="en-US" sz="1200" dirty="0"/>
          </a:p>
          <a:p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350222" y="3974138"/>
            <a:ext cx="4568112" cy="258532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&lt;section&gt;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  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&lt;div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class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"center"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    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&lt;div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id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"section1"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&gt;</a:t>
            </a:r>
            <a:r>
              <a:rPr lang="zh-CN" altLang="en-US">
                <a:solidFill>
                  <a:srgbClr val="000000"/>
                </a:solidFill>
                <a:latin typeface="Ubuntu Mono" panose="020B0509030602030204" pitchFamily="49" charset="0"/>
              </a:rPr>
              <a:t>搜索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&lt;/div&gt;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    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&lt;div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id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"section2"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      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&lt;div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id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"news"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&gt;</a:t>
            </a:r>
            <a:r>
              <a:rPr lang="zh-CN" altLang="en-US">
                <a:solidFill>
                  <a:srgbClr val="000000"/>
                </a:solidFill>
                <a:latin typeface="Ubuntu Mono" panose="020B0509030602030204" pitchFamily="49" charset="0"/>
              </a:rPr>
              <a:t>新闻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&lt;/div&gt;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      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&lt;div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id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"books"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&gt;</a:t>
            </a:r>
            <a:r>
              <a:rPr lang="zh-CN" altLang="en-US">
                <a:solidFill>
                  <a:srgbClr val="000000"/>
                </a:solidFill>
                <a:latin typeface="Ubuntu Mono" panose="020B0509030602030204" pitchFamily="49" charset="0"/>
              </a:rPr>
              <a:t>图书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&lt;/div&gt;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    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&lt;/div&gt;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  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&lt;/div&gt;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&lt;/section&gt;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6235" y="1431388"/>
            <a:ext cx="3476529" cy="211782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833514" y="245190"/>
            <a:ext cx="7601527" cy="3606374"/>
            <a:chOff x="833514" y="245190"/>
            <a:chExt cx="7601527" cy="3606374"/>
          </a:xfrm>
        </p:grpSpPr>
        <p:sp>
          <p:nvSpPr>
            <p:cNvPr id="12" name="矩形 11"/>
            <p:cNvSpPr/>
            <p:nvPr/>
          </p:nvSpPr>
          <p:spPr>
            <a:xfrm>
              <a:off x="833514" y="245190"/>
              <a:ext cx="7601527" cy="1052796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833514" y="1305301"/>
              <a:ext cx="7601527" cy="2546263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/>
          <p:cNvSpPr/>
          <p:nvPr/>
        </p:nvSpPr>
        <p:spPr>
          <a:xfrm>
            <a:off x="4741540" y="1431388"/>
            <a:ext cx="3350402" cy="211782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952903" y="1637878"/>
            <a:ext cx="2166191" cy="1140034"/>
            <a:chOff x="5055043" y="3569594"/>
            <a:chExt cx="2166191" cy="1140034"/>
          </a:xfrm>
        </p:grpSpPr>
        <p:sp>
          <p:nvSpPr>
            <p:cNvPr id="18" name="矩形 17"/>
            <p:cNvSpPr/>
            <p:nvPr/>
          </p:nvSpPr>
          <p:spPr>
            <a:xfrm>
              <a:off x="5055043" y="3569594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/>
                <a:t>热门图书</a:t>
              </a:r>
              <a:endParaRPr lang="en-US" altLang="zh-CN" dirty="0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325409" y="3974954"/>
              <a:ext cx="544945" cy="734674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5991041" y="3968019"/>
              <a:ext cx="544945" cy="734674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6676289" y="3968019"/>
              <a:ext cx="544945" cy="734674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0637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77496" y="3780542"/>
            <a:ext cx="2775358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#section1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, 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#section2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margin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9885A"/>
                </a:solidFill>
                <a:latin typeface="Ubuntu Mono" panose="020B0509030602030204" pitchFamily="49" charset="0"/>
              </a:rPr>
              <a:t>24px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>
                <a:solidFill>
                  <a:srgbClr val="0451A5"/>
                </a:solidFill>
                <a:latin typeface="Ubuntu Mono" panose="020B0509030602030204" pitchFamily="49" charset="0"/>
              </a:rPr>
              <a:t>auto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width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9885A"/>
                </a:solidFill>
                <a:latin typeface="Ubuntu Mono" panose="020B0509030602030204" pitchFamily="49" charset="0"/>
              </a:rPr>
              <a:t>95%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height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9885A"/>
                </a:solidFill>
                <a:latin typeface="Ubuntu Mono" panose="020B0509030602030204" pitchFamily="49" charset="0"/>
              </a:rPr>
              <a:t>200px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3913083" y="3780542"/>
            <a:ext cx="2092569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#news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width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9885A"/>
                </a:solidFill>
                <a:latin typeface="Ubuntu Mono" panose="020B0509030602030204" pitchFamily="49" charset="0"/>
              </a:rPr>
              <a:t>48%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height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9885A"/>
                </a:solidFill>
                <a:latin typeface="Ubuntu Mono" panose="020B0509030602030204" pitchFamily="49" charset="0"/>
              </a:rPr>
              <a:t>100%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float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451A5"/>
                </a:solidFill>
                <a:latin typeface="Ubuntu Mono" panose="020B0509030602030204" pitchFamily="49" charset="0"/>
              </a:rPr>
              <a:t>left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6365882" y="3780542"/>
            <a:ext cx="2066192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#books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width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9885A"/>
                </a:solidFill>
                <a:latin typeface="Ubuntu Mono" panose="020B0509030602030204" pitchFamily="49" charset="0"/>
              </a:rPr>
              <a:t>48%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height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9885A"/>
                </a:solidFill>
                <a:latin typeface="Ubuntu Mono" panose="020B0509030602030204" pitchFamily="49" charset="0"/>
              </a:rPr>
              <a:t>100%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float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451A5"/>
                </a:solidFill>
                <a:latin typeface="Ubuntu Mono" panose="020B0509030602030204" pitchFamily="49" charset="0"/>
              </a:rPr>
              <a:t>right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7" name="矩形 6"/>
          <p:cNvSpPr/>
          <p:nvPr/>
        </p:nvSpPr>
        <p:spPr>
          <a:xfrm>
            <a:off x="1717423" y="5741617"/>
            <a:ext cx="5777346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8000"/>
                </a:solidFill>
                <a:latin typeface="Ubuntu Mono" panose="020B0509030602030204" pitchFamily="49" charset="0"/>
              </a:rPr>
              <a:t>/* </a:t>
            </a:r>
            <a:r>
              <a:rPr lang="zh-CN" altLang="en-US" dirty="0">
                <a:solidFill>
                  <a:srgbClr val="008000"/>
                </a:solidFill>
                <a:latin typeface="Ubuntu Mono" panose="020B0509030602030204" pitchFamily="49" charset="0"/>
              </a:rPr>
              <a:t>为演示添加的边框 *</a:t>
            </a:r>
            <a:r>
              <a:rPr lang="en-US" altLang="zh-CN" dirty="0" smtClean="0">
                <a:solidFill>
                  <a:srgbClr val="008000"/>
                </a:solidFill>
                <a:latin typeface="Ubuntu Mono" panose="020B0509030602030204" pitchFamily="49" charset="0"/>
              </a:rPr>
              <a:t>/</a:t>
            </a:r>
            <a:endParaRPr lang="en-US" altLang="zh-CN" dirty="0" smtClean="0">
              <a:solidFill>
                <a:srgbClr val="8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#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section1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, 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#news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, 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#books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{ </a:t>
            </a:r>
            <a:r>
              <a:rPr lang="en-US" altLang="zh-CN" dirty="0" smtClean="0">
                <a:solidFill>
                  <a:srgbClr val="FF0000"/>
                </a:solidFill>
                <a:latin typeface="Ubuntu Mono" panose="020B0509030602030204" pitchFamily="49" charset="0"/>
              </a:rPr>
              <a:t>border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9885A"/>
                </a:solidFill>
                <a:latin typeface="Ubuntu Mono" panose="020B0509030602030204" pitchFamily="49" charset="0"/>
              </a:rPr>
              <a:t>1px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>
                <a:solidFill>
                  <a:srgbClr val="0451A5"/>
                </a:solidFill>
                <a:latin typeface="Ubuntu Mono" panose="020B0509030602030204" pitchFamily="49" charset="0"/>
              </a:rPr>
              <a:t>dotted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; }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74" y="784276"/>
            <a:ext cx="7657200" cy="251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57238" y="4559159"/>
            <a:ext cx="4950178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#header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{</a:t>
            </a:r>
          </a:p>
          <a:p>
            <a:r>
              <a:rPr lang="en-US" altLang="zh-CN" dirty="0" smtClean="0">
                <a:solidFill>
                  <a:srgbClr val="FF0000"/>
                </a:solidFill>
                <a:latin typeface="Ubuntu Mono" panose="020B0509030602030204" pitchFamily="49" charset="0"/>
              </a:rPr>
              <a:t>  height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9885A"/>
                </a:solidFill>
                <a:latin typeface="Ubuntu Mono" panose="020B0509030602030204" pitchFamily="49" charset="0"/>
              </a:rPr>
              <a:t>96px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en-US" altLang="zh-CN" dirty="0" smtClean="0">
                <a:solidFill>
                  <a:srgbClr val="FF0000"/>
                </a:solidFill>
                <a:latin typeface="Ubuntu Mono" panose="020B0509030602030204" pitchFamily="49" charset="0"/>
              </a:rPr>
              <a:t>  background-image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 err="1">
                <a:solidFill>
                  <a:srgbClr val="795E26"/>
                </a:solidFill>
                <a:latin typeface="Ubuntu Mono" panose="020B0509030602030204" pitchFamily="49" charset="0"/>
              </a:rPr>
              <a:t>url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altLang="zh-CN" dirty="0">
                <a:solidFill>
                  <a:srgbClr val="A31515"/>
                </a:solidFill>
                <a:latin typeface="Ubuntu Mono" panose="020B0509030602030204" pitchFamily="49" charset="0"/>
              </a:rPr>
              <a:t>"title-bg.jpg"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);</a:t>
            </a:r>
          </a:p>
          <a:p>
            <a:r>
              <a:rPr lang="en-US" altLang="zh-CN" dirty="0" smtClean="0">
                <a:solidFill>
                  <a:srgbClr val="FF0000"/>
                </a:solidFill>
                <a:latin typeface="Ubuntu Mono" panose="020B0509030602030204" pitchFamily="49" charset="0"/>
              </a:rPr>
              <a:t>  background-repeat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 smtClean="0">
                <a:solidFill>
                  <a:srgbClr val="0451A5"/>
                </a:solidFill>
                <a:latin typeface="Ubuntu Mono" panose="020B0509030602030204" pitchFamily="49" charset="0"/>
              </a:rPr>
              <a:t>no-repeat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}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44" y="678668"/>
            <a:ext cx="7375167" cy="13398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96022" y="2273191"/>
            <a:ext cx="3872610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……</a:t>
            </a:r>
          </a:p>
          <a:p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&lt;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header&gt;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&lt;div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id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"top</a:t>
            </a:r>
            <a:r>
              <a:rPr lang="en-US" altLang="zh-CN" dirty="0" smtClean="0">
                <a:solidFill>
                  <a:srgbClr val="0000FF"/>
                </a:solidFill>
                <a:latin typeface="Ubuntu Mono" panose="020B0509030602030204" pitchFamily="49" charset="0"/>
              </a:rPr>
              <a:t>"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&gt;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……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&lt;/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div&gt;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&lt;div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id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"header</a:t>
            </a:r>
            <a:r>
              <a:rPr lang="en-US" altLang="zh-CN" dirty="0" smtClean="0">
                <a:solidFill>
                  <a:srgbClr val="0000FF"/>
                </a:solidFill>
                <a:latin typeface="Ubuntu Mono" panose="020B0509030602030204" pitchFamily="49" charset="0"/>
              </a:rPr>
              <a:t>"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&gt;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……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&lt;/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div&gt;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&lt;div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id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"menu</a:t>
            </a:r>
            <a:r>
              <a:rPr lang="en-US" altLang="zh-CN" dirty="0" smtClean="0">
                <a:solidFill>
                  <a:srgbClr val="0000FF"/>
                </a:solidFill>
                <a:latin typeface="Ubuntu Mono" panose="020B0509030602030204" pitchFamily="49" charset="0"/>
              </a:rPr>
              <a:t>"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&gt;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……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&lt;/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div&gt;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&lt;/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header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&gt;</a:t>
            </a:r>
          </a:p>
          <a:p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……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0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84" y="639841"/>
            <a:ext cx="7658725" cy="3600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071617" y="4649379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谢谢观看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279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75" y="403760"/>
            <a:ext cx="7494003" cy="611755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8082" y="2689496"/>
            <a:ext cx="8302987" cy="38318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&lt;head&gt;</a:t>
            </a:r>
            <a:endParaRPr lang="en-US" altLang="zh-CN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&lt;meta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http-equiv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"Content-Type"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content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"text/html; charset=UTF-8"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/&gt;</a:t>
            </a:r>
            <a:endParaRPr lang="en-US" altLang="zh-CN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&lt;meta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name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"renderer"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content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"webkit"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/&gt;</a:t>
            </a:r>
            <a:endParaRPr lang="en-US" altLang="zh-CN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&lt;meta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http-equiv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"X-UA-Compatible"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content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"IE=8"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/&gt;</a:t>
            </a:r>
            <a:endParaRPr lang="en-US" altLang="zh-CN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&lt;title&gt;</a:t>
            </a:r>
            <a:r>
              <a:rPr lang="zh-CN" alt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南京大学金陵学院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&lt;/title&gt;</a:t>
            </a:r>
            <a:endParaRPr lang="en-US" altLang="zh-CN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&lt;META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Name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"keywords"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Content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</a:t>
            </a:r>
            <a:r>
              <a:rPr lang="zh-CN" altLang="en-US" sz="900" dirty="0">
                <a:solidFill>
                  <a:srgbClr val="0000FF"/>
                </a:solidFill>
                <a:latin typeface="Ubuntu Mono" panose="020B0509030602030204" pitchFamily="49" charset="0"/>
              </a:rPr>
              <a:t>南京大学金陵学院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</a:t>
            </a:r>
            <a:r>
              <a:rPr lang="zh-CN" alt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/&gt;</a:t>
            </a:r>
            <a:endParaRPr lang="zh-CN" altLang="en-US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zh-CN" alt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/>
            </a:r>
            <a:br>
              <a:rPr lang="zh-CN" alt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</a:br>
            <a:r>
              <a:rPr lang="zh-CN" alt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&lt;link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href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"images/bitbug_favicon.ico"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rel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"shortcut icon"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type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"image/x-icon"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/&gt;</a:t>
            </a:r>
            <a:endParaRPr lang="en-US" altLang="zh-CN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&lt;meta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name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"Description"</a:t>
            </a:r>
            <a:endParaRPr lang="en-US" altLang="zh-CN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   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content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</a:t>
            </a:r>
            <a:r>
              <a:rPr lang="zh-CN" altLang="en-US" sz="900" dirty="0">
                <a:solidFill>
                  <a:srgbClr val="0000FF"/>
                </a:solidFill>
                <a:latin typeface="Ubuntu Mono" panose="020B0509030602030204" pitchFamily="49" charset="0"/>
              </a:rPr>
              <a:t>长江之滨，龙王山下，在国家级南京高新技术产业开发区内，由百年名校南京大学创办的独立学院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——</a:t>
            </a:r>
            <a:r>
              <a:rPr lang="zh-CN" altLang="en-US" sz="900" dirty="0">
                <a:solidFill>
                  <a:srgbClr val="0000FF"/>
                </a:solidFill>
                <a:latin typeface="Ubuntu Mono" panose="020B0509030602030204" pitchFamily="49" charset="0"/>
              </a:rPr>
              <a:t>南京大学金陵学院正在崛起。这里有“诚朴雄伟、励学敦行”的大学精神，这里是“教人求真，学做真人”的精神家园。在这里，花香与书馨是不变的风景，特色与创新是永恒的追求。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</a:t>
            </a:r>
            <a:r>
              <a:rPr lang="zh-CN" alt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/&gt;</a:t>
            </a:r>
            <a:endParaRPr lang="zh-CN" altLang="en-US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zh-CN" alt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&lt;link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href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"dfiles/18006/public/css/ad.css"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rel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"stylesheet"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/&gt;</a:t>
            </a:r>
            <a:endParaRPr lang="en-US" altLang="zh-CN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/>
            </a:r>
            <a:b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</a:b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&lt;script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src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"dfiles/18006/public/js/jquery.min.js"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&gt;&lt;/script&gt;</a:t>
            </a:r>
            <a:endParaRPr lang="en-US" altLang="zh-CN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&lt;script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src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"dfiles/18006/public/js/browser.js"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&gt;&lt;/script&gt;</a:t>
            </a:r>
            <a:endParaRPr lang="en-US" altLang="zh-CN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&lt;script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src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"dfiles/18006/public/js/ad.js"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&gt;&lt;/script&gt;</a:t>
            </a:r>
            <a:endParaRPr lang="en-US" altLang="zh-CN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&lt;link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href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"dfiles/18006/public/css/winter/21cd449a08abb30917d0fb11adadf7d8_base.css"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type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"text/css"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rel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"stylesheet"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/&gt;</a:t>
            </a:r>
            <a:endParaRPr lang="en-US" altLang="zh-CN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&lt;link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href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"dfiles/18006/public/css/winter/index.css"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type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"text/css"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rel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"stylesheet"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/&gt;</a:t>
            </a:r>
            <a:endParaRPr lang="en-US" altLang="zh-CN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sz="900" dirty="0">
                <a:solidFill>
                  <a:srgbClr val="008000"/>
                </a:solidFill>
                <a:latin typeface="Ubuntu Mono" panose="020B0509030602030204" pitchFamily="49" charset="0"/>
              </a:rPr>
              <a:t>&lt;!--Announced by Visual SiteBuilder 9--&gt;</a:t>
            </a:r>
            <a:endParaRPr lang="en-US" altLang="zh-CN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&lt;link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rel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"stylesheet"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type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"text/css"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href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"_sitegray/_sitegray_d.css"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/&gt;</a:t>
            </a:r>
            <a:endParaRPr lang="en-US" altLang="zh-CN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&lt;script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language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"javascript"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src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"_sitegray/_sitegray.js"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&gt;&lt;/script&gt;</a:t>
            </a:r>
            <a:endParaRPr lang="en-US" altLang="zh-CN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sz="900" dirty="0">
                <a:solidFill>
                  <a:srgbClr val="008000"/>
                </a:solidFill>
                <a:latin typeface="Ubuntu Mono" panose="020B0509030602030204" pitchFamily="49" charset="0"/>
              </a:rPr>
              <a:t>&lt;!-- CustomerNO:77656262657232307045120812 --&gt;</a:t>
            </a:r>
            <a:endParaRPr lang="en-US" altLang="zh-CN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&lt;link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rel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"stylesheet"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type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"text/css"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href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"index.vsb.css"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/&gt;</a:t>
            </a:r>
            <a:endParaRPr lang="en-US" altLang="zh-CN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&lt;script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type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"text/javascript"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src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"/system/resource/js/vsbscreen.min.js"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id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"_vsbscreen"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devices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"pc|pad"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&gt;&lt;/script&gt;</a:t>
            </a:r>
            <a:endParaRPr lang="en-US" altLang="zh-CN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&lt;script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type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"text/javascript"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src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"/system/resource/js/counter.js"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&gt;&lt;/script&gt;</a:t>
            </a:r>
            <a:endParaRPr lang="en-US" altLang="zh-CN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&lt;script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900" dirty="0">
                <a:solidFill>
                  <a:srgbClr val="FF0000"/>
                </a:solidFill>
                <a:latin typeface="Ubuntu Mono" panose="020B0509030602030204" pitchFamily="49" charset="0"/>
              </a:rPr>
              <a:t>type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900" dirty="0">
                <a:solidFill>
                  <a:srgbClr val="0000FF"/>
                </a:solidFill>
                <a:latin typeface="Ubuntu Mono" panose="020B0509030602030204" pitchFamily="49" charset="0"/>
              </a:rPr>
              <a:t>"text/javascript"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&gt;</a:t>
            </a:r>
            <a:r>
              <a:rPr lang="en-US" altLang="zh-CN" sz="900" dirty="0">
                <a:solidFill>
                  <a:srgbClr val="795E26"/>
                </a:solidFill>
                <a:latin typeface="Ubuntu Mono" panose="020B0509030602030204" pitchFamily="49" charset="0"/>
              </a:rPr>
              <a:t>_jsq_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altLang="zh-CN" sz="900" dirty="0">
                <a:solidFill>
                  <a:srgbClr val="09885A"/>
                </a:solidFill>
                <a:latin typeface="Ubuntu Mono" panose="020B0509030602030204" pitchFamily="49" charset="0"/>
              </a:rPr>
              <a:t>1001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, </a:t>
            </a:r>
            <a:r>
              <a:rPr lang="en-US" altLang="zh-CN" sz="900" dirty="0">
                <a:solidFill>
                  <a:srgbClr val="A31515"/>
                </a:solidFill>
                <a:latin typeface="Ubuntu Mono" panose="020B0509030602030204" pitchFamily="49" charset="0"/>
              </a:rPr>
              <a:t>'/index.jsp'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, -</a:t>
            </a:r>
            <a:r>
              <a:rPr lang="en-US" altLang="zh-CN" sz="900" dirty="0">
                <a:solidFill>
                  <a:srgbClr val="09885A"/>
                </a:solidFill>
                <a:latin typeface="Ubuntu Mono" panose="020B0509030602030204" pitchFamily="49" charset="0"/>
              </a:rPr>
              <a:t>1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, </a:t>
            </a:r>
            <a:r>
              <a:rPr lang="en-US" altLang="zh-CN" sz="900" dirty="0">
                <a:solidFill>
                  <a:srgbClr val="09885A"/>
                </a:solidFill>
                <a:latin typeface="Ubuntu Mono" panose="020B0509030602030204" pitchFamily="49" charset="0"/>
              </a:rPr>
              <a:t>1509696196</a:t>
            </a:r>
            <a:r>
              <a:rPr lang="en-US" altLang="zh-CN" sz="900" dirty="0">
                <a:solidFill>
                  <a:srgbClr val="000000"/>
                </a:solidFill>
                <a:latin typeface="Ubuntu Mono" panose="020B0509030602030204" pitchFamily="49" charset="0"/>
              </a:rPr>
              <a:t>)</a:t>
            </a:r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&lt;/script&gt;</a:t>
            </a:r>
            <a:endParaRPr lang="en-US" altLang="zh-CN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sz="900" dirty="0">
                <a:solidFill>
                  <a:srgbClr val="800000"/>
                </a:solidFill>
                <a:latin typeface="Ubuntu Mono" panose="020B0509030602030204" pitchFamily="49" charset="0"/>
              </a:rPr>
              <a:t>&lt;/head&gt;</a:t>
            </a:r>
            <a:endParaRPr lang="en-US" altLang="zh-CN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15266" y="4945112"/>
            <a:ext cx="6917104" cy="266967"/>
            <a:chOff x="615266" y="4945112"/>
            <a:chExt cx="6917104" cy="266967"/>
          </a:xfrm>
        </p:grpSpPr>
        <p:sp>
          <p:nvSpPr>
            <p:cNvPr id="5" name="圆角矩形 4"/>
            <p:cNvSpPr/>
            <p:nvPr/>
          </p:nvSpPr>
          <p:spPr>
            <a:xfrm>
              <a:off x="615266" y="4945112"/>
              <a:ext cx="6917104" cy="125997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615266" y="5086082"/>
              <a:ext cx="5084494" cy="125997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408083" y="971471"/>
            <a:ext cx="8302986" cy="64633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&lt;link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href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</a:t>
            </a:r>
            <a:r>
              <a:rPr lang="en-US" altLang="zh-CN" dirty="0" smtClean="0">
                <a:solidFill>
                  <a:srgbClr val="0000FF"/>
                </a:solidFill>
                <a:latin typeface="Ubuntu Mono" panose="020B0509030602030204" pitchFamily="49" charset="0"/>
              </a:rPr>
              <a:t>dfiles/18006/public/css/winter/index.css</a:t>
            </a:r>
            <a:r>
              <a:rPr lang="en-US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type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</a:t>
            </a:r>
            <a:r>
              <a:rPr lang="en-US" altLang="zh-CN" dirty="0" smtClean="0">
                <a:solidFill>
                  <a:srgbClr val="0000FF"/>
                </a:solidFill>
                <a:latin typeface="Ubuntu Mono" panose="020B0509030602030204" pitchFamily="49" charset="0"/>
              </a:rPr>
              <a:t>text/css"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Ubuntu Mono" panose="020B0509030602030204" pitchFamily="49" charset="0"/>
              </a:rPr>
              <a:t>rel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"stylesheet"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/&gt;</a:t>
            </a:r>
          </a:p>
        </p:txBody>
      </p:sp>
      <p:sp>
        <p:nvSpPr>
          <p:cNvPr id="16" name="上箭头 15"/>
          <p:cNvSpPr/>
          <p:nvPr/>
        </p:nvSpPr>
        <p:spPr>
          <a:xfrm>
            <a:off x="4433576" y="1640617"/>
            <a:ext cx="251998" cy="3202995"/>
          </a:xfrm>
          <a:prstGeom prst="up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49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946" y="228599"/>
            <a:ext cx="1461007" cy="64216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48" y="386862"/>
            <a:ext cx="5181234" cy="2462706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313292" y="228599"/>
            <a:ext cx="6379977" cy="4149970"/>
            <a:chOff x="1313292" y="228599"/>
            <a:chExt cx="6379977" cy="4149970"/>
          </a:xfrm>
        </p:grpSpPr>
        <p:sp>
          <p:nvSpPr>
            <p:cNvPr id="6" name="矩形 5"/>
            <p:cNvSpPr/>
            <p:nvPr/>
          </p:nvSpPr>
          <p:spPr>
            <a:xfrm>
              <a:off x="1313292" y="747347"/>
              <a:ext cx="3460931" cy="219807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4920" y="465992"/>
              <a:ext cx="1119211" cy="3912577"/>
            </a:xfrm>
            <a:prstGeom prst="rect">
              <a:avLst/>
            </a:prstGeom>
            <a:ln w="19050">
              <a:solidFill>
                <a:schemeClr val="accent2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7465946" y="228599"/>
              <a:ext cx="227323" cy="84406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>
              <a:stCxn id="6" idx="3"/>
            </p:cNvCxnSpPr>
            <p:nvPr/>
          </p:nvCxnSpPr>
          <p:spPr>
            <a:xfrm flipV="1">
              <a:off x="4774223" y="857250"/>
              <a:ext cx="1160697" cy="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8" idx="1"/>
            </p:cNvCxnSpPr>
            <p:nvPr/>
          </p:nvCxnSpPr>
          <p:spPr>
            <a:xfrm flipH="1" flipV="1">
              <a:off x="7054131" y="650630"/>
              <a:ext cx="411815" cy="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1197838" y="2176008"/>
            <a:ext cx="7087180" cy="4356810"/>
            <a:chOff x="1197838" y="2176008"/>
            <a:chExt cx="7087180" cy="4356810"/>
          </a:xfrm>
        </p:grpSpPr>
        <p:sp>
          <p:nvSpPr>
            <p:cNvPr id="9" name="矩形 8"/>
            <p:cNvSpPr/>
            <p:nvPr/>
          </p:nvSpPr>
          <p:spPr>
            <a:xfrm>
              <a:off x="1197838" y="2176008"/>
              <a:ext cx="3576385" cy="673560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5548" y="3079543"/>
              <a:ext cx="2580963" cy="3453275"/>
            </a:xfrm>
            <a:prstGeom prst="rect">
              <a:avLst/>
            </a:prstGeom>
            <a:ln w="19050">
              <a:solidFill>
                <a:schemeClr val="accent2"/>
              </a:solidFill>
            </a:ln>
          </p:spPr>
        </p:pic>
        <p:cxnSp>
          <p:nvCxnSpPr>
            <p:cNvPr id="10" name="直接连接符 9"/>
            <p:cNvCxnSpPr>
              <a:stCxn id="9" idx="2"/>
              <a:endCxn id="2" idx="0"/>
            </p:cNvCxnSpPr>
            <p:nvPr/>
          </p:nvCxnSpPr>
          <p:spPr>
            <a:xfrm flipH="1">
              <a:off x="2986030" y="2849568"/>
              <a:ext cx="1" cy="22997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2" idx="3"/>
            </p:cNvCxnSpPr>
            <p:nvPr/>
          </p:nvCxnSpPr>
          <p:spPr>
            <a:xfrm flipV="1">
              <a:off x="4276511" y="4806180"/>
              <a:ext cx="3189435" cy="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7461485" y="4657436"/>
              <a:ext cx="823533" cy="96750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009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HTML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HTML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Hyper Text Markup Language </a:t>
            </a:r>
            <a:r>
              <a:rPr lang="zh-CN" altLang="en-US" dirty="0" smtClean="0"/>
              <a:t>超文本标记语言</a:t>
            </a:r>
            <a:endParaRPr lang="en-US" altLang="zh-CN" dirty="0" smtClean="0"/>
          </a:p>
          <a:p>
            <a:r>
              <a:rPr lang="zh-CN" altLang="en-US" dirty="0" smtClean="0"/>
              <a:t>不是一种编程语言，而是一种标记语言。</a:t>
            </a:r>
            <a:endParaRPr lang="en-US" altLang="zh-CN" dirty="0" smtClean="0"/>
          </a:p>
          <a:p>
            <a:r>
              <a:rPr lang="en-US" altLang="zh-CN" dirty="0" smtClean="0"/>
              <a:t>HTML</a:t>
            </a:r>
            <a:r>
              <a:rPr lang="zh-CN" altLang="en-US" dirty="0" smtClean="0"/>
              <a:t>使用标记标签来描述网页。</a:t>
            </a:r>
            <a:endParaRPr lang="en-US" altLang="zh-CN" dirty="0" smtClean="0"/>
          </a:p>
          <a:p>
            <a:endParaRPr lang="en-US" altLang="zh-CN" dirty="0"/>
          </a:p>
          <a:p>
            <a:pPr lvl="1"/>
            <a:r>
              <a:rPr lang="en-US" altLang="zh-CN" dirty="0" smtClean="0"/>
              <a:t>HTML</a:t>
            </a:r>
            <a:r>
              <a:rPr lang="zh-CN" altLang="en-US" dirty="0" smtClean="0"/>
              <a:t>标签由尖括号包围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一般成对出现（开始标签和结束标签）</a:t>
            </a:r>
            <a:endParaRPr lang="en-US" altLang="zh-CN" dirty="0" smtClean="0"/>
          </a:p>
          <a:p>
            <a:pPr marL="205740" lvl="1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Web</a:t>
            </a:r>
            <a:r>
              <a:rPr lang="zh-CN" altLang="en-US" dirty="0" smtClean="0"/>
              <a:t>浏览器的作用就是读取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文档，解释为网页。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3186545" y="2346036"/>
            <a:ext cx="1939637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710935" y="2738411"/>
            <a:ext cx="3082082" cy="175432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&lt;html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&gt;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/>
            </a:r>
            <a:b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</a:b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&lt;body&gt;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  &lt;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h1&gt;</a:t>
            </a:r>
            <a:r>
              <a:rPr lang="zh-CN" altLang="en-US" dirty="0">
                <a:solidFill>
                  <a:srgbClr val="000000"/>
                </a:solidFill>
                <a:latin typeface="Ubuntu Mono" panose="020B0509030602030204" pitchFamily="49" charset="0"/>
              </a:rPr>
              <a:t>我的第一个标题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&lt;/h1&gt;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  &lt;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p&gt;</a:t>
            </a:r>
            <a:r>
              <a:rPr lang="zh-CN" altLang="en-US" dirty="0">
                <a:solidFill>
                  <a:srgbClr val="000000"/>
                </a:solidFill>
                <a:latin typeface="Ubuntu Mono" panose="020B0509030602030204" pitchFamily="49" charset="0"/>
              </a:rPr>
              <a:t>我的第一个段落。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&lt;/p&gt;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&lt;/body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&gt;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/>
            </a:r>
            <a:b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</a:b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&lt;/html&gt;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803300" y="2829160"/>
            <a:ext cx="2849029" cy="1601801"/>
            <a:chOff x="5803300" y="2829160"/>
            <a:chExt cx="2849029" cy="1601801"/>
          </a:xfrm>
        </p:grpSpPr>
        <p:sp>
          <p:nvSpPr>
            <p:cNvPr id="8" name="圆角矩形 7"/>
            <p:cNvSpPr/>
            <p:nvPr/>
          </p:nvSpPr>
          <p:spPr>
            <a:xfrm>
              <a:off x="5803300" y="2829160"/>
              <a:ext cx="689864" cy="21600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5810920" y="4214961"/>
              <a:ext cx="796947" cy="21600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5810920" y="3106320"/>
              <a:ext cx="689864" cy="216000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5810920" y="3937800"/>
              <a:ext cx="796947" cy="216000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6034088" y="3383480"/>
              <a:ext cx="453283" cy="216000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8093152" y="3383480"/>
              <a:ext cx="559177" cy="216000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6031230" y="3660640"/>
              <a:ext cx="346710" cy="216000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8200236" y="3660640"/>
              <a:ext cx="452093" cy="216000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359177" y="5072152"/>
            <a:ext cx="6400800" cy="1603263"/>
            <a:chOff x="1359177" y="5072152"/>
            <a:chExt cx="6400800" cy="160326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/>
            <a:srcRect t="8049" b="24928"/>
            <a:stretch/>
          </p:blipFill>
          <p:spPr>
            <a:xfrm>
              <a:off x="1359177" y="5072152"/>
              <a:ext cx="6400800" cy="13023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文本框 16"/>
            <p:cNvSpPr txBox="1"/>
            <p:nvPr/>
          </p:nvSpPr>
          <p:spPr>
            <a:xfrm>
              <a:off x="2866507" y="6367638"/>
              <a:ext cx="33970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/>
                <a:t>Chrome</a:t>
              </a:r>
              <a:r>
                <a:rPr lang="zh-CN" altLang="en-US" sz="1400" dirty="0" smtClean="0"/>
                <a:t>浏览器解释右侧</a:t>
              </a:r>
              <a:r>
                <a:rPr lang="en-US" altLang="zh-CN" sz="1400" dirty="0" smtClean="0"/>
                <a:t>HTML</a:t>
              </a:r>
              <a:r>
                <a:rPr lang="zh-CN" altLang="en-US" sz="1400" dirty="0" smtClean="0"/>
                <a:t>文档的结果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422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HTML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常用的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标签有：</a:t>
            </a:r>
            <a:endParaRPr lang="en-US" altLang="zh-CN" dirty="0" smtClean="0"/>
          </a:p>
          <a:p>
            <a:r>
              <a:rPr lang="zh-CN" altLang="en-US" dirty="0" smtClean="0"/>
              <a:t>段落：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&lt;p&gt;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This is a paragraph.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&lt;/p&gt;</a:t>
            </a:r>
          </a:p>
          <a:p>
            <a:r>
              <a:rPr lang="zh-CN" altLang="en-US" dirty="0" smtClean="0"/>
              <a:t>加粗：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&lt;b&gt;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This text is bold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&lt;/b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&gt;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链接：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&lt;a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href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"http://www.example.com</a:t>
            </a:r>
            <a:r>
              <a:rPr lang="en-US" altLang="zh-CN" dirty="0" smtClean="0">
                <a:solidFill>
                  <a:srgbClr val="0000FF"/>
                </a:solidFill>
                <a:latin typeface="Ubuntu Mono" panose="020B0509030602030204" pitchFamily="49" charset="0"/>
              </a:rPr>
              <a:t>/"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&gt;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A link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&lt;/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a&gt;</a:t>
            </a:r>
          </a:p>
          <a:p>
            <a:r>
              <a:rPr lang="zh-CN" altLang="en-US" dirty="0">
                <a:solidFill>
                  <a:srgbClr val="000000"/>
                </a:solidFill>
                <a:latin typeface="Ubuntu Mono" panose="020B0509030602030204" pitchFamily="49" charset="0"/>
              </a:rPr>
              <a:t>图片：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&lt;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img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src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"example.jpg"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alt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"A picture"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/&gt;</a:t>
            </a:r>
          </a:p>
          <a:p>
            <a:r>
              <a:rPr lang="zh-CN" altLang="en-US" dirty="0" smtClean="0"/>
              <a:t>换行：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&lt;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br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/&gt;</a:t>
            </a:r>
            <a:endParaRPr lang="en-US" altLang="zh-CN" dirty="0"/>
          </a:p>
          <a:p>
            <a:r>
              <a:rPr lang="zh-CN" altLang="en-US" dirty="0" smtClean="0"/>
              <a:t>容器：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块级：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&lt;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div&gt;&lt;/div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&gt;	  </a:t>
            </a:r>
          </a:p>
          <a:p>
            <a:pPr lvl="1"/>
            <a:r>
              <a:rPr lang="zh-CN" altLang="en-US" dirty="0"/>
              <a:t>内联：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&lt;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span&gt;&lt;/span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552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：</a:t>
            </a:r>
            <a:r>
              <a:rPr lang="en-US" altLang="zh-CN" dirty="0"/>
              <a:t>Cascading Style </a:t>
            </a:r>
            <a:r>
              <a:rPr lang="en-US" altLang="zh-CN" dirty="0" smtClean="0"/>
              <a:t>Sheets </a:t>
            </a:r>
            <a:r>
              <a:rPr lang="zh-CN" altLang="en-US" dirty="0" smtClean="0"/>
              <a:t>层叠样式表</a:t>
            </a:r>
            <a:endParaRPr lang="en-US" altLang="zh-CN" dirty="0" smtClean="0"/>
          </a:p>
          <a:p>
            <a:r>
              <a:rPr lang="en-US" altLang="zh-CN" dirty="0" smtClean="0"/>
              <a:t>HTML</a:t>
            </a:r>
            <a:r>
              <a:rPr lang="zh-CN" altLang="en-US" dirty="0" smtClean="0"/>
              <a:t>用于定义网页内容，</a:t>
            </a:r>
            <a:r>
              <a:rPr lang="en-US" altLang="zh-CN" dirty="0" smtClean="0"/>
              <a:t>CSS</a:t>
            </a:r>
            <a:r>
              <a:rPr lang="zh-CN" altLang="en-US" dirty="0" smtClean="0"/>
              <a:t>用来定义元素格式，将格式与内容分开，使得文档内容更加清晰。</a:t>
            </a:r>
            <a:endParaRPr lang="en-US" altLang="zh-CN" dirty="0" smtClean="0"/>
          </a:p>
          <a:p>
            <a:r>
              <a:rPr lang="zh-CN" altLang="en-US" dirty="0" smtClean="0"/>
              <a:t>将样式保存在外部的</a:t>
            </a:r>
            <a:r>
              <a:rPr lang="en-US" altLang="zh-CN" dirty="0" smtClean="0"/>
              <a:t>.css</a:t>
            </a:r>
            <a:r>
              <a:rPr lang="zh-CN" altLang="en-US" dirty="0" smtClean="0"/>
              <a:t>文件中，进一步提升了工作效率，仅仅编辑</a:t>
            </a:r>
            <a:r>
              <a:rPr lang="en-US" altLang="zh-CN" dirty="0" smtClean="0"/>
              <a:t>CSS</a:t>
            </a:r>
            <a:r>
              <a:rPr lang="zh-CN" altLang="en-US" dirty="0" smtClean="0"/>
              <a:t>文档即可同时改变站点中所有页面的布局和外观。</a:t>
            </a:r>
            <a:endParaRPr lang="en-US" altLang="zh-CN" dirty="0" smtClean="0"/>
          </a:p>
        </p:txBody>
      </p:sp>
      <p:sp>
        <p:nvSpPr>
          <p:cNvPr id="5" name="矩形 4"/>
          <p:cNvSpPr/>
          <p:nvPr/>
        </p:nvSpPr>
        <p:spPr>
          <a:xfrm>
            <a:off x="450121" y="4076700"/>
            <a:ext cx="3770898" cy="230832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&lt;html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&gt;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/>
            </a:r>
            <a:b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</a:b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&lt;body&gt;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  &lt;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h1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style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"border:dotted</a:t>
            </a:r>
            <a:r>
              <a:rPr lang="en-US" altLang="zh-CN" dirty="0" smtClean="0">
                <a:solidFill>
                  <a:srgbClr val="0000FF"/>
                </a:solidFill>
                <a:latin typeface="Ubuntu Mono" panose="020B0509030602030204" pitchFamily="49" charset="0"/>
              </a:rPr>
              <a:t>"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&gt;</a:t>
            </a:r>
          </a:p>
          <a:p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   </a:t>
            </a:r>
            <a:r>
              <a:rPr lang="zh-CN" altLang="en-US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我</a:t>
            </a:r>
            <a:r>
              <a:rPr lang="zh-CN" altLang="en-US" dirty="0">
                <a:solidFill>
                  <a:srgbClr val="000000"/>
                </a:solidFill>
                <a:latin typeface="Ubuntu Mono" panose="020B0509030602030204" pitchFamily="49" charset="0"/>
              </a:rPr>
              <a:t>的第一个标题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&lt;/h1&gt;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  &lt;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p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style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Ubuntu Mono" panose="020B0509030602030204" pitchFamily="49" charset="0"/>
              </a:rPr>
              <a:t>"font-style:italic</a:t>
            </a:r>
            <a:r>
              <a:rPr lang="en-US" altLang="zh-CN" dirty="0" smtClean="0">
                <a:solidFill>
                  <a:srgbClr val="0000FF"/>
                </a:solidFill>
                <a:latin typeface="Ubuntu Mono" panose="020B0509030602030204" pitchFamily="49" charset="0"/>
              </a:rPr>
              <a:t>"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&gt;</a:t>
            </a:r>
          </a:p>
          <a:p>
            <a:r>
              <a:rPr lang="zh-CN" altLang="en-US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    我</a:t>
            </a:r>
            <a:r>
              <a:rPr lang="zh-CN" altLang="en-US" dirty="0">
                <a:solidFill>
                  <a:srgbClr val="000000"/>
                </a:solidFill>
                <a:latin typeface="Ubuntu Mono" panose="020B0509030602030204" pitchFamily="49" charset="0"/>
              </a:rPr>
              <a:t>的第一个段落。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&lt;/p&gt;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&lt;/body</a:t>
            </a:r>
            <a:r>
              <a: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rPr>
              <a:t>&gt;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/>
            </a:r>
            <a:b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</a:b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&lt;/html&gt;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221019" y="3806608"/>
            <a:ext cx="4227367" cy="2612557"/>
            <a:chOff x="4221019" y="3806608"/>
            <a:chExt cx="4227367" cy="2612557"/>
          </a:xfrm>
        </p:grpSpPr>
        <p:sp>
          <p:nvSpPr>
            <p:cNvPr id="4" name="矩形 3"/>
            <p:cNvSpPr/>
            <p:nvPr/>
          </p:nvSpPr>
          <p:spPr>
            <a:xfrm>
              <a:off x="5366304" y="5772834"/>
              <a:ext cx="3081057" cy="64633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800000"/>
                  </a:solidFill>
                  <a:latin typeface="Ubuntu Mono" panose="020B0509030602030204" pitchFamily="49" charset="0"/>
                </a:rPr>
                <a:t>h1</a:t>
              </a:r>
              <a:r>
                <a:rPr lang="en-US" altLang="zh-CN" dirty="0">
                  <a:solidFill>
                    <a:srgbClr val="000000"/>
                  </a:solidFill>
                  <a:latin typeface="Ubuntu Mono" panose="020B0509030602030204" pitchFamily="49" charset="0"/>
                </a:rPr>
                <a:t> </a:t>
              </a:r>
              <a:r>
                <a:rPr lang="en-US" altLang="zh-CN" dirty="0" smtClean="0">
                  <a:solidFill>
                    <a:srgbClr val="000000"/>
                  </a:solidFill>
                  <a:latin typeface="Ubuntu Mono" panose="020B0509030602030204" pitchFamily="49" charset="0"/>
                </a:rPr>
                <a:t>{ </a:t>
              </a:r>
              <a:r>
                <a:rPr lang="en-US" altLang="zh-CN" dirty="0" smtClean="0">
                  <a:solidFill>
                    <a:srgbClr val="FF0000"/>
                  </a:solidFill>
                  <a:latin typeface="Ubuntu Mono" panose="020B0509030602030204" pitchFamily="49" charset="0"/>
                </a:rPr>
                <a:t>border</a:t>
              </a:r>
              <a:r>
                <a:rPr lang="en-US" altLang="zh-CN" dirty="0">
                  <a:solidFill>
                    <a:srgbClr val="000000"/>
                  </a:solidFill>
                  <a:latin typeface="Ubuntu Mono" panose="020B0509030602030204" pitchFamily="49" charset="0"/>
                </a:rPr>
                <a:t>: </a:t>
              </a:r>
              <a:r>
                <a:rPr lang="en-US" altLang="zh-CN" dirty="0">
                  <a:solidFill>
                    <a:srgbClr val="0451A5"/>
                  </a:solidFill>
                  <a:latin typeface="Ubuntu Mono" panose="020B0509030602030204" pitchFamily="49" charset="0"/>
                </a:rPr>
                <a:t>dotted</a:t>
              </a:r>
              <a:r>
                <a:rPr lang="en-US" altLang="zh-CN" dirty="0" smtClean="0">
                  <a:solidFill>
                    <a:srgbClr val="000000"/>
                  </a:solidFill>
                  <a:latin typeface="Ubuntu Mono" panose="020B0509030602030204" pitchFamily="49" charset="0"/>
                </a:rPr>
                <a:t>; }</a:t>
              </a:r>
              <a:endParaRPr lang="en-US" altLang="zh-CN" dirty="0" smtClean="0">
                <a:solidFill>
                  <a:srgbClr val="800000"/>
                </a:solidFill>
                <a:latin typeface="Ubuntu Mono" panose="020B0509030602030204" pitchFamily="49" charset="0"/>
              </a:endParaRPr>
            </a:p>
            <a:p>
              <a:r>
                <a:rPr lang="en-US" altLang="zh-CN" dirty="0" smtClean="0">
                  <a:solidFill>
                    <a:srgbClr val="800000"/>
                  </a:solidFill>
                  <a:latin typeface="Ubuntu Mono" panose="020B0509030602030204" pitchFamily="49" charset="0"/>
                </a:rPr>
                <a:t>p</a:t>
              </a:r>
              <a:r>
                <a:rPr lang="en-US" altLang="zh-CN" dirty="0" smtClean="0">
                  <a:solidFill>
                    <a:srgbClr val="000000"/>
                  </a:solidFill>
                  <a:latin typeface="Ubuntu Mono" panose="020B0509030602030204" pitchFamily="49" charset="0"/>
                </a:rPr>
                <a:t> { </a:t>
              </a:r>
              <a:r>
                <a:rPr lang="en-US" altLang="zh-CN" dirty="0" smtClean="0">
                  <a:solidFill>
                    <a:srgbClr val="FF0000"/>
                  </a:solidFill>
                  <a:latin typeface="Ubuntu Mono" panose="020B0509030602030204" pitchFamily="49" charset="0"/>
                </a:rPr>
                <a:t>font-style</a:t>
              </a:r>
              <a:r>
                <a:rPr lang="en-US" altLang="zh-CN" dirty="0">
                  <a:solidFill>
                    <a:srgbClr val="000000"/>
                  </a:solidFill>
                  <a:latin typeface="Ubuntu Mono" panose="020B0509030602030204" pitchFamily="49" charset="0"/>
                </a:rPr>
                <a:t>: </a:t>
              </a:r>
              <a:r>
                <a:rPr lang="en-US" altLang="zh-CN" dirty="0">
                  <a:solidFill>
                    <a:srgbClr val="0451A5"/>
                  </a:solidFill>
                  <a:latin typeface="Ubuntu Mono" panose="020B0509030602030204" pitchFamily="49" charset="0"/>
                </a:rPr>
                <a:t>italic</a:t>
              </a:r>
              <a:r>
                <a:rPr lang="en-US" altLang="zh-CN" dirty="0" smtClean="0">
                  <a:solidFill>
                    <a:srgbClr val="000000"/>
                  </a:solidFill>
                  <a:latin typeface="Ubuntu Mono" panose="020B0509030602030204" pitchFamily="49" charset="0"/>
                </a:rPr>
                <a:t>; }</a:t>
              </a:r>
              <a:endParaRPr lang="en-US" altLang="zh-CN" dirty="0">
                <a:solidFill>
                  <a:srgbClr val="000000"/>
                </a:solidFill>
                <a:latin typeface="Ubuntu Mono" panose="020B0509030602030204" pitchFamily="49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366304" y="3806608"/>
              <a:ext cx="3082082" cy="175432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800000"/>
                  </a:solidFill>
                  <a:latin typeface="Ubuntu Mono" panose="020B0509030602030204" pitchFamily="49" charset="0"/>
                </a:rPr>
                <a:t>&lt;html</a:t>
              </a:r>
              <a:r>
                <a:rPr lang="en-US" altLang="zh-CN" dirty="0" smtClean="0">
                  <a:solidFill>
                    <a:srgbClr val="800000"/>
                  </a:solidFill>
                  <a:latin typeface="Ubuntu Mono" panose="020B0509030602030204" pitchFamily="49" charset="0"/>
                </a:rPr>
                <a:t>&gt;</a:t>
              </a:r>
              <a:r>
                <a:rPr lang="en-US" altLang="zh-CN" dirty="0">
                  <a:solidFill>
                    <a:srgbClr val="000000"/>
                  </a:solidFill>
                  <a:latin typeface="Ubuntu Mono" panose="020B0509030602030204" pitchFamily="49" charset="0"/>
                </a:rPr>
                <a:t/>
              </a:r>
              <a:br>
                <a:rPr lang="en-US" altLang="zh-CN" dirty="0">
                  <a:solidFill>
                    <a:srgbClr val="000000"/>
                  </a:solidFill>
                  <a:latin typeface="Ubuntu Mono" panose="020B0509030602030204" pitchFamily="49" charset="0"/>
                </a:rPr>
              </a:br>
              <a:r>
                <a:rPr lang="en-US" altLang="zh-CN" dirty="0">
                  <a:solidFill>
                    <a:srgbClr val="800000"/>
                  </a:solidFill>
                  <a:latin typeface="Ubuntu Mono" panose="020B0509030602030204" pitchFamily="49" charset="0"/>
                </a:rPr>
                <a:t>&lt;body&gt;</a:t>
              </a:r>
              <a:endParaRPr lang="en-US" altLang="zh-CN" dirty="0">
                <a:solidFill>
                  <a:srgbClr val="000000"/>
                </a:solidFill>
                <a:latin typeface="Ubuntu Mono" panose="020B0509030602030204" pitchFamily="49" charset="0"/>
              </a:endParaRPr>
            </a:p>
            <a:p>
              <a:r>
                <a:rPr lang="en-US" altLang="zh-CN" dirty="0" smtClean="0">
                  <a:solidFill>
                    <a:srgbClr val="800000"/>
                  </a:solidFill>
                  <a:latin typeface="Ubuntu Mono" panose="020B0509030602030204" pitchFamily="49" charset="0"/>
                </a:rPr>
                <a:t>  &lt;</a:t>
              </a:r>
              <a:r>
                <a:rPr lang="en-US" altLang="zh-CN" dirty="0">
                  <a:solidFill>
                    <a:srgbClr val="800000"/>
                  </a:solidFill>
                  <a:latin typeface="Ubuntu Mono" panose="020B0509030602030204" pitchFamily="49" charset="0"/>
                </a:rPr>
                <a:t>h1&gt;</a:t>
              </a:r>
              <a:r>
                <a:rPr lang="zh-CN" altLang="en-US" dirty="0">
                  <a:solidFill>
                    <a:srgbClr val="000000"/>
                  </a:solidFill>
                  <a:latin typeface="Ubuntu Mono" panose="020B0509030602030204" pitchFamily="49" charset="0"/>
                </a:rPr>
                <a:t>我的第一个标题</a:t>
              </a:r>
              <a:r>
                <a:rPr lang="en-US" altLang="zh-CN" dirty="0">
                  <a:solidFill>
                    <a:srgbClr val="800000"/>
                  </a:solidFill>
                  <a:latin typeface="Ubuntu Mono" panose="020B0509030602030204" pitchFamily="49" charset="0"/>
                </a:rPr>
                <a:t>&lt;/h1&gt;</a:t>
              </a:r>
              <a:endParaRPr lang="en-US" altLang="zh-CN" dirty="0">
                <a:solidFill>
                  <a:srgbClr val="000000"/>
                </a:solidFill>
                <a:latin typeface="Ubuntu Mono" panose="020B0509030602030204" pitchFamily="49" charset="0"/>
              </a:endParaRPr>
            </a:p>
            <a:p>
              <a:r>
                <a:rPr lang="en-US" altLang="zh-CN" dirty="0" smtClean="0">
                  <a:solidFill>
                    <a:srgbClr val="800000"/>
                  </a:solidFill>
                  <a:latin typeface="Ubuntu Mono" panose="020B0509030602030204" pitchFamily="49" charset="0"/>
                </a:rPr>
                <a:t>  &lt;</a:t>
              </a:r>
              <a:r>
                <a:rPr lang="en-US" altLang="zh-CN" dirty="0">
                  <a:solidFill>
                    <a:srgbClr val="800000"/>
                  </a:solidFill>
                  <a:latin typeface="Ubuntu Mono" panose="020B0509030602030204" pitchFamily="49" charset="0"/>
                </a:rPr>
                <a:t>p&gt;</a:t>
              </a:r>
              <a:r>
                <a:rPr lang="zh-CN" altLang="en-US" dirty="0">
                  <a:solidFill>
                    <a:srgbClr val="000000"/>
                  </a:solidFill>
                  <a:latin typeface="Ubuntu Mono" panose="020B0509030602030204" pitchFamily="49" charset="0"/>
                </a:rPr>
                <a:t>我的第一个段落。</a:t>
              </a:r>
              <a:r>
                <a:rPr lang="en-US" altLang="zh-CN" dirty="0">
                  <a:solidFill>
                    <a:srgbClr val="800000"/>
                  </a:solidFill>
                  <a:latin typeface="Ubuntu Mono" panose="020B0509030602030204" pitchFamily="49" charset="0"/>
                </a:rPr>
                <a:t>&lt;/p&gt;</a:t>
              </a:r>
              <a:endParaRPr lang="en-US" altLang="zh-CN" dirty="0">
                <a:solidFill>
                  <a:srgbClr val="000000"/>
                </a:solidFill>
                <a:latin typeface="Ubuntu Mono" panose="020B0509030602030204" pitchFamily="49" charset="0"/>
              </a:endParaRPr>
            </a:p>
            <a:p>
              <a:r>
                <a:rPr lang="en-US" altLang="zh-CN" dirty="0">
                  <a:solidFill>
                    <a:srgbClr val="800000"/>
                  </a:solidFill>
                  <a:latin typeface="Ubuntu Mono" panose="020B0509030602030204" pitchFamily="49" charset="0"/>
                </a:rPr>
                <a:t>&lt;/body</a:t>
              </a:r>
              <a:r>
                <a:rPr lang="en-US" altLang="zh-CN" dirty="0" smtClean="0">
                  <a:solidFill>
                    <a:srgbClr val="800000"/>
                  </a:solidFill>
                  <a:latin typeface="Ubuntu Mono" panose="020B0509030602030204" pitchFamily="49" charset="0"/>
                </a:rPr>
                <a:t>&gt;</a:t>
              </a:r>
              <a:r>
                <a:rPr lang="en-US" altLang="zh-CN" dirty="0">
                  <a:solidFill>
                    <a:srgbClr val="000000"/>
                  </a:solidFill>
                  <a:latin typeface="Ubuntu Mono" panose="020B0509030602030204" pitchFamily="49" charset="0"/>
                </a:rPr>
                <a:t/>
              </a:r>
              <a:br>
                <a:rPr lang="en-US" altLang="zh-CN" dirty="0">
                  <a:solidFill>
                    <a:srgbClr val="000000"/>
                  </a:solidFill>
                  <a:latin typeface="Ubuntu Mono" panose="020B0509030602030204" pitchFamily="49" charset="0"/>
                </a:rPr>
              </a:br>
              <a:r>
                <a:rPr lang="en-US" altLang="zh-CN" dirty="0">
                  <a:solidFill>
                    <a:srgbClr val="800000"/>
                  </a:solidFill>
                  <a:latin typeface="Ubuntu Mono" panose="020B0509030602030204" pitchFamily="49" charset="0"/>
                </a:rPr>
                <a:t>&lt;/html&gt;</a:t>
              </a:r>
              <a:endParaRPr lang="en-US" altLang="zh-CN" dirty="0">
                <a:solidFill>
                  <a:srgbClr val="000000"/>
                </a:solidFill>
                <a:latin typeface="Ubuntu Mono" panose="020B0509030602030204" pitchFamily="49" charset="0"/>
              </a:endParaRPr>
            </a:p>
          </p:txBody>
        </p:sp>
        <p:cxnSp>
          <p:nvCxnSpPr>
            <p:cNvPr id="8" name="肘形连接符 7"/>
            <p:cNvCxnSpPr>
              <a:stCxn id="5" idx="3"/>
              <a:endCxn id="6" idx="1"/>
            </p:cNvCxnSpPr>
            <p:nvPr/>
          </p:nvCxnSpPr>
          <p:spPr>
            <a:xfrm flipV="1">
              <a:off x="4221019" y="4683771"/>
              <a:ext cx="1145285" cy="547091"/>
            </a:xfrm>
            <a:prstGeom prst="bentConnector3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肘形连接符 9"/>
            <p:cNvCxnSpPr>
              <a:stCxn id="5" idx="3"/>
              <a:endCxn id="4" idx="1"/>
            </p:cNvCxnSpPr>
            <p:nvPr/>
          </p:nvCxnSpPr>
          <p:spPr>
            <a:xfrm>
              <a:off x="4221019" y="5230862"/>
              <a:ext cx="1145285" cy="865138"/>
            </a:xfrm>
            <a:prstGeom prst="bentConnector3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144" y="4657834"/>
            <a:ext cx="4137890" cy="1115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937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规则由</a:t>
            </a:r>
            <a:r>
              <a:rPr lang="zh-CN" altLang="en-US" dirty="0"/>
              <a:t>两</a:t>
            </a:r>
            <a:r>
              <a:rPr lang="zh-CN" altLang="en-US" dirty="0" smtClean="0"/>
              <a:t>部分组成：选择器和属性声明。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属性声明放在大括号中，多条声明以分号隔开。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属性名和属性值用冒号隔开，属性值可用双引号包括。</a:t>
            </a:r>
            <a:endParaRPr lang="en-US" altLang="zh-CN" dirty="0" smtClean="0"/>
          </a:p>
          <a:p>
            <a:r>
              <a:rPr lang="zh-CN" altLang="en-US" dirty="0" smtClean="0"/>
              <a:t>常用属性：</a:t>
            </a:r>
            <a:endParaRPr lang="en-US" altLang="zh-CN" dirty="0"/>
          </a:p>
          <a:p>
            <a:pPr lvl="1"/>
            <a:r>
              <a:rPr lang="zh-CN" altLang="en-US" dirty="0" smtClean="0"/>
              <a:t>颜色：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color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451A5"/>
                </a:solidFill>
                <a:latin typeface="Ubuntu Mono" panose="020B0509030602030204" pitchFamily="49" charset="0"/>
              </a:rPr>
              <a:t>black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;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浮动排版：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float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451A5"/>
                </a:solidFill>
                <a:latin typeface="Ubuntu Mono" panose="020B0509030602030204" pitchFamily="49" charset="0"/>
              </a:rPr>
              <a:t>right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;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框体居中：</a:t>
            </a:r>
            <a:r>
              <a:rPr lang="en-US" altLang="zh-CN" dirty="0" smtClean="0">
                <a:solidFill>
                  <a:srgbClr val="FF0000"/>
                </a:solidFill>
                <a:latin typeface="Ubuntu Mono" panose="020B0509030602030204" pitchFamily="49" charset="0"/>
              </a:rPr>
              <a:t>margin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 smtClean="0">
                <a:solidFill>
                  <a:srgbClr val="0451A5"/>
                </a:solidFill>
                <a:latin typeface="Ubuntu Mono" panose="020B0509030602030204" pitchFamily="49" charset="0"/>
              </a:rPr>
              <a:t>auto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;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文字居中：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text-align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 smtClean="0">
                <a:solidFill>
                  <a:srgbClr val="0451A5"/>
                </a:solidFill>
                <a:latin typeface="Ubuntu Mono" panose="020B0509030602030204" pitchFamily="49" charset="0"/>
              </a:rPr>
              <a:t>center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;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字体</a:t>
            </a:r>
            <a:r>
              <a:rPr lang="zh-CN" altLang="en-US" dirty="0"/>
              <a:t>类型</a:t>
            </a:r>
            <a:r>
              <a:rPr lang="zh-CN" altLang="en-US" dirty="0" smtClean="0"/>
              <a:t>：</a:t>
            </a:r>
            <a:r>
              <a:rPr lang="en-US" altLang="zh-CN" dirty="0" smtClean="0">
                <a:solidFill>
                  <a:srgbClr val="FF0000"/>
                </a:solidFill>
                <a:latin typeface="Ubuntu Mono" panose="020B0509030602030204" pitchFamily="49" charset="0"/>
              </a:rPr>
              <a:t>font-family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 smtClean="0">
                <a:solidFill>
                  <a:srgbClr val="A31515"/>
                </a:solidFill>
                <a:latin typeface="Ubuntu Mono" panose="020B0509030602030204" pitchFamily="49" charset="0"/>
              </a:rPr>
              <a:t>"Times New Roman"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;</a:t>
            </a:r>
            <a:endParaRPr lang="en-US" altLang="zh-CN" dirty="0" smtClean="0"/>
          </a:p>
          <a:p>
            <a:r>
              <a:rPr lang="zh-CN" altLang="en-US" dirty="0" smtClean="0"/>
              <a:t>选择器中最常用的有：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id</a:t>
            </a:r>
            <a:r>
              <a:rPr lang="zh-CN" altLang="en-US" dirty="0" smtClean="0"/>
              <a:t>选择器：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#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warning {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color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451A5"/>
                </a:solidFill>
                <a:latin typeface="Ubuntu Mono" panose="020B0509030602030204" pitchFamily="49" charset="0"/>
              </a:rPr>
              <a:t>red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}</a:t>
            </a:r>
          </a:p>
          <a:p>
            <a:pPr lvl="1"/>
            <a:r>
              <a:rPr lang="zh-CN" altLang="en-US" dirty="0" smtClean="0"/>
              <a:t>类选择器：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.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center {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text-align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451A5"/>
                </a:solidFill>
                <a:latin typeface="Ubuntu Mono" panose="020B0509030602030204" pitchFamily="49" charset="0"/>
              </a:rPr>
              <a:t>center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}</a:t>
            </a:r>
          </a:p>
          <a:p>
            <a:pPr lvl="1"/>
            <a:r>
              <a:rPr lang="zh-CN" altLang="en-US" dirty="0" smtClean="0"/>
              <a:t>元素选择器：</a:t>
            </a:r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h1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{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font-size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9885A"/>
                </a:solidFill>
                <a:latin typeface="Ubuntu Mono" panose="020B0509030602030204" pitchFamily="49" charset="0"/>
              </a:rPr>
              <a:t>14px</a:t>
            </a:r>
            <a:r>
              <a:rPr lang="en-US" altLang="zh-CN" dirty="0" smtClean="0">
                <a:solidFill>
                  <a:srgbClr val="000000"/>
                </a:solidFill>
                <a:latin typeface="Ubuntu Mono" panose="020B0509030602030204" pitchFamily="49" charset="0"/>
              </a:rPr>
              <a:t>;}</a:t>
            </a:r>
            <a:endParaRPr lang="en-US" altLang="zh-CN" dirty="0">
              <a:solidFill>
                <a:srgbClr val="000000"/>
              </a:solidFill>
              <a:latin typeface="Ubuntu Mono" panose="020B05090306020302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68503" y="3022390"/>
            <a:ext cx="3993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800000"/>
                </a:solidFill>
                <a:latin typeface="Ubuntu Mono" panose="020B0509030602030204" pitchFamily="49" charset="0"/>
              </a:rPr>
              <a:t>h1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 {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color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451A5"/>
                </a:solidFill>
                <a:latin typeface="Ubuntu Mono" panose="020B0509030602030204" pitchFamily="49" charset="0"/>
              </a:rPr>
              <a:t>blue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; </a:t>
            </a:r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font-size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: </a:t>
            </a:r>
            <a:r>
              <a:rPr lang="en-US" altLang="zh-CN" dirty="0">
                <a:solidFill>
                  <a:srgbClr val="09885A"/>
                </a:solidFill>
                <a:latin typeface="Ubuntu Mono" panose="020B0509030602030204" pitchFamily="49" charset="0"/>
              </a:rPr>
              <a:t>12px</a:t>
            </a:r>
            <a:r>
              <a:rPr lang="en-US" altLang="zh-CN" dirty="0">
                <a:solidFill>
                  <a:srgbClr val="000000"/>
                </a:solidFill>
                <a:latin typeface="Ubuntu Mono" panose="020B0509030602030204" pitchFamily="49" charset="0"/>
              </a:rPr>
              <a:t>}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268503" y="3027056"/>
            <a:ext cx="3732497" cy="1117613"/>
            <a:chOff x="2288971" y="3528216"/>
            <a:chExt cx="3732497" cy="1117613"/>
          </a:xfrm>
        </p:grpSpPr>
        <p:sp>
          <p:nvSpPr>
            <p:cNvPr id="6" name="矩形 5"/>
            <p:cNvSpPr/>
            <p:nvPr/>
          </p:nvSpPr>
          <p:spPr>
            <a:xfrm>
              <a:off x="2288971" y="3528216"/>
              <a:ext cx="398811" cy="360000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817092" y="3528216"/>
              <a:ext cx="609600" cy="36000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584703" y="3528216"/>
              <a:ext cx="531090" cy="3600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273804" y="3528216"/>
              <a:ext cx="1112979" cy="36000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544795" y="3528216"/>
              <a:ext cx="476673" cy="360000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638469" y="427649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选择器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77211" y="427649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属性名</a:t>
              </a:r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715953" y="427649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属性值</a:t>
              </a:r>
              <a:endParaRPr lang="zh-CN" altLang="en-US" dirty="0"/>
            </a:p>
          </p:txBody>
        </p:sp>
        <p:cxnSp>
          <p:nvCxnSpPr>
            <p:cNvPr id="14" name="直接连接符 13"/>
            <p:cNvCxnSpPr>
              <a:stCxn id="6" idx="2"/>
              <a:endCxn id="11" idx="0"/>
            </p:cNvCxnSpPr>
            <p:nvPr/>
          </p:nvCxnSpPr>
          <p:spPr>
            <a:xfrm>
              <a:off x="2488377" y="3888216"/>
              <a:ext cx="588674" cy="388281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7" idx="2"/>
              <a:endCxn id="12" idx="0"/>
            </p:cNvCxnSpPr>
            <p:nvPr/>
          </p:nvCxnSpPr>
          <p:spPr>
            <a:xfrm>
              <a:off x="3121892" y="3888216"/>
              <a:ext cx="993901" cy="38828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9" idx="2"/>
              <a:endCxn id="12" idx="0"/>
            </p:cNvCxnSpPr>
            <p:nvPr/>
          </p:nvCxnSpPr>
          <p:spPr>
            <a:xfrm flipH="1">
              <a:off x="4115793" y="3888216"/>
              <a:ext cx="714501" cy="38828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8" idx="2"/>
              <a:endCxn id="13" idx="0"/>
            </p:cNvCxnSpPr>
            <p:nvPr/>
          </p:nvCxnSpPr>
          <p:spPr>
            <a:xfrm>
              <a:off x="3850248" y="3888216"/>
              <a:ext cx="1304287" cy="3882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10" idx="2"/>
              <a:endCxn id="13" idx="0"/>
            </p:cNvCxnSpPr>
            <p:nvPr/>
          </p:nvCxnSpPr>
          <p:spPr>
            <a:xfrm flipH="1">
              <a:off x="5154535" y="3888216"/>
              <a:ext cx="628597" cy="3882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527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网页实例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图书馆首页</a:t>
            </a:r>
          </a:p>
        </p:txBody>
      </p:sp>
    </p:spTree>
    <p:extLst>
      <p:ext uri="{BB962C8B-B14F-4D97-AF65-F5344CB8AC3E}">
        <p14:creationId xmlns:p14="http://schemas.microsoft.com/office/powerpoint/2010/main" val="222674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网页实例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b="49976"/>
          <a:stretch/>
        </p:blipFill>
        <p:spPr>
          <a:xfrm>
            <a:off x="767603" y="233081"/>
            <a:ext cx="7734267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8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基础">
  <a:themeElements>
    <a:clrScheme name="基础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基础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基础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TM02900688[[fn=平面]]</Template>
  <TotalTime>1480</TotalTime>
  <Words>1023</Words>
  <Application>Microsoft Office PowerPoint</Application>
  <PresentationFormat>全屏显示(4:3)</PresentationFormat>
  <Paragraphs>275</Paragraphs>
  <Slides>19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Microsoft YaHei UI</vt:lpstr>
      <vt:lpstr>等线</vt:lpstr>
      <vt:lpstr>宋体</vt:lpstr>
      <vt:lpstr>Arial</vt:lpstr>
      <vt:lpstr>Calibri</vt:lpstr>
      <vt:lpstr>Calibri Light</vt:lpstr>
      <vt:lpstr>Corbel</vt:lpstr>
      <vt:lpstr>Ubuntu Mono</vt:lpstr>
      <vt:lpstr>Wingdings 2</vt:lpstr>
      <vt:lpstr>HDOfficeLightV0</vt:lpstr>
      <vt:lpstr>1_HDOfficeLightV0</vt:lpstr>
      <vt:lpstr>基础</vt:lpstr>
      <vt:lpstr>HTML与CSS的应用</vt:lpstr>
      <vt:lpstr>PowerPoint 演示文稿</vt:lpstr>
      <vt:lpstr>PowerPoint 演示文稿</vt:lpstr>
      <vt:lpstr>HTML简介</vt:lpstr>
      <vt:lpstr>HTML简介</vt:lpstr>
      <vt:lpstr>CSS简介</vt:lpstr>
      <vt:lpstr>CSS简介</vt:lpstr>
      <vt:lpstr>网页实例</vt:lpstr>
      <vt:lpstr>网页实例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 继风</dc:creator>
  <cp:lastModifiedBy>郭 继风</cp:lastModifiedBy>
  <cp:revision>59</cp:revision>
  <dcterms:created xsi:type="dcterms:W3CDTF">2019-03-14T07:25:31Z</dcterms:created>
  <dcterms:modified xsi:type="dcterms:W3CDTF">2019-03-27T13:46:43Z</dcterms:modified>
</cp:coreProperties>
</file>